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314" r:id="rId2"/>
    <p:sldId id="349" r:id="rId3"/>
    <p:sldId id="348" r:id="rId4"/>
    <p:sldId id="323" r:id="rId5"/>
    <p:sldId id="362" r:id="rId6"/>
    <p:sldId id="322" r:id="rId7"/>
    <p:sldId id="341" r:id="rId8"/>
    <p:sldId id="384" r:id="rId9"/>
    <p:sldId id="342" r:id="rId10"/>
    <p:sldId id="363" r:id="rId11"/>
    <p:sldId id="344" r:id="rId12"/>
    <p:sldId id="345" r:id="rId13"/>
    <p:sldId id="346" r:id="rId14"/>
    <p:sldId id="347" r:id="rId15"/>
    <p:sldId id="385" r:id="rId16"/>
    <p:sldId id="350" r:id="rId17"/>
    <p:sldId id="381" r:id="rId18"/>
    <p:sldId id="382" r:id="rId19"/>
    <p:sldId id="326" r:id="rId20"/>
    <p:sldId id="281" r:id="rId21"/>
    <p:sldId id="364" r:id="rId22"/>
    <p:sldId id="274" r:id="rId23"/>
    <p:sldId id="282" r:id="rId24"/>
    <p:sldId id="275" r:id="rId25"/>
    <p:sldId id="383" r:id="rId26"/>
    <p:sldId id="386" r:id="rId27"/>
    <p:sldId id="329" r:id="rId28"/>
    <p:sldId id="365" r:id="rId29"/>
    <p:sldId id="366" r:id="rId30"/>
    <p:sldId id="286" r:id="rId31"/>
    <p:sldId id="287" r:id="rId32"/>
    <p:sldId id="352" r:id="rId33"/>
    <p:sldId id="359" r:id="rId34"/>
    <p:sldId id="357" r:id="rId35"/>
    <p:sldId id="339" r:id="rId36"/>
    <p:sldId id="367" r:id="rId37"/>
    <p:sldId id="336" r:id="rId38"/>
    <p:sldId id="337" r:id="rId39"/>
    <p:sldId id="338" r:id="rId40"/>
    <p:sldId id="353" r:id="rId41"/>
    <p:sldId id="283" r:id="rId42"/>
    <p:sldId id="288" r:id="rId43"/>
    <p:sldId id="271" r:id="rId44"/>
    <p:sldId id="368" r:id="rId45"/>
    <p:sldId id="370" r:id="rId46"/>
    <p:sldId id="378" r:id="rId47"/>
    <p:sldId id="376" r:id="rId48"/>
    <p:sldId id="372" r:id="rId49"/>
    <p:sldId id="379" r:id="rId50"/>
    <p:sldId id="371" r:id="rId51"/>
    <p:sldId id="380" r:id="rId52"/>
    <p:sldId id="369" r:id="rId53"/>
    <p:sldId id="340" r:id="rId54"/>
    <p:sldId id="360" r:id="rId55"/>
    <p:sldId id="306" r:id="rId56"/>
    <p:sldId id="309" r:id="rId57"/>
    <p:sldId id="297" r:id="rId58"/>
    <p:sldId id="278" r:id="rId59"/>
    <p:sldId id="299" r:id="rId60"/>
    <p:sldId id="361" r:id="rId61"/>
    <p:sldId id="313" r:id="rId62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CCFF99"/>
    <a:srgbClr val="6C10A4"/>
    <a:srgbClr val="6699FF"/>
    <a:srgbClr val="00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6" autoAdjust="0"/>
    <p:restoredTop sz="94660"/>
  </p:normalViewPr>
  <p:slideViewPr>
    <p:cSldViewPr>
      <p:cViewPr>
        <p:scale>
          <a:sx n="66" d="100"/>
          <a:sy n="66" d="100"/>
        </p:scale>
        <p:origin x="-1070" y="-1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7B074-0016-4EC6-B90D-25D7FCC27B69}" type="datetimeFigureOut">
              <a:rPr lang="zh-TW" altLang="en-US" smtClean="0"/>
              <a:pPr/>
              <a:t>2015/1/2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C4A62-0709-4642-AADD-1C39E0946A8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894955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37" name="Group 165"/>
          <p:cNvGrpSpPr>
            <a:grpSpLocks/>
          </p:cNvGrpSpPr>
          <p:nvPr/>
        </p:nvGrpSpPr>
        <p:grpSpPr bwMode="auto">
          <a:xfrm rot="486503">
            <a:off x="4763" y="1054100"/>
            <a:ext cx="323850" cy="288925"/>
            <a:chOff x="884" y="754"/>
            <a:chExt cx="182" cy="181"/>
          </a:xfrm>
        </p:grpSpPr>
        <p:sp>
          <p:nvSpPr>
            <p:cNvPr id="3238" name="Arc 166"/>
            <p:cNvSpPr>
              <a:spLocks/>
            </p:cNvSpPr>
            <p:nvPr userDrawn="1"/>
          </p:nvSpPr>
          <p:spPr bwMode="auto">
            <a:xfrm rot="3760566">
              <a:off x="930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9" name="Arc 167"/>
            <p:cNvSpPr>
              <a:spLocks/>
            </p:cNvSpPr>
            <p:nvPr userDrawn="1"/>
          </p:nvSpPr>
          <p:spPr bwMode="auto">
            <a:xfrm rot="3760566">
              <a:off x="930" y="799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0" name="Arc 168"/>
            <p:cNvSpPr>
              <a:spLocks/>
            </p:cNvSpPr>
            <p:nvPr userDrawn="1"/>
          </p:nvSpPr>
          <p:spPr bwMode="auto">
            <a:xfrm rot="3760566">
              <a:off x="884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33" name="Group 161"/>
          <p:cNvGrpSpPr>
            <a:grpSpLocks/>
          </p:cNvGrpSpPr>
          <p:nvPr/>
        </p:nvGrpSpPr>
        <p:grpSpPr bwMode="auto">
          <a:xfrm rot="486503">
            <a:off x="6804025" y="981075"/>
            <a:ext cx="503238" cy="503238"/>
            <a:chOff x="884" y="754"/>
            <a:chExt cx="182" cy="181"/>
          </a:xfrm>
        </p:grpSpPr>
        <p:sp>
          <p:nvSpPr>
            <p:cNvPr id="3234" name="Arc 162"/>
            <p:cNvSpPr>
              <a:spLocks/>
            </p:cNvSpPr>
            <p:nvPr userDrawn="1"/>
          </p:nvSpPr>
          <p:spPr bwMode="auto">
            <a:xfrm rot="3760566">
              <a:off x="930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5" name="Arc 163"/>
            <p:cNvSpPr>
              <a:spLocks/>
            </p:cNvSpPr>
            <p:nvPr userDrawn="1"/>
          </p:nvSpPr>
          <p:spPr bwMode="auto">
            <a:xfrm rot="3760566">
              <a:off x="930" y="799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6" name="Arc 164"/>
            <p:cNvSpPr>
              <a:spLocks/>
            </p:cNvSpPr>
            <p:nvPr userDrawn="1"/>
          </p:nvSpPr>
          <p:spPr bwMode="auto">
            <a:xfrm rot="3760566">
              <a:off x="884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29" name="Group 157"/>
          <p:cNvGrpSpPr>
            <a:grpSpLocks/>
          </p:cNvGrpSpPr>
          <p:nvPr/>
        </p:nvGrpSpPr>
        <p:grpSpPr bwMode="auto">
          <a:xfrm rot="-2334274">
            <a:off x="6443663" y="692150"/>
            <a:ext cx="360362" cy="288925"/>
            <a:chOff x="884" y="754"/>
            <a:chExt cx="182" cy="181"/>
          </a:xfrm>
        </p:grpSpPr>
        <p:sp>
          <p:nvSpPr>
            <p:cNvPr id="3230" name="Arc 158"/>
            <p:cNvSpPr>
              <a:spLocks/>
            </p:cNvSpPr>
            <p:nvPr userDrawn="1"/>
          </p:nvSpPr>
          <p:spPr bwMode="auto">
            <a:xfrm rot="3760566">
              <a:off x="930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1" name="Arc 159"/>
            <p:cNvSpPr>
              <a:spLocks/>
            </p:cNvSpPr>
            <p:nvPr userDrawn="1"/>
          </p:nvSpPr>
          <p:spPr bwMode="auto">
            <a:xfrm rot="3760566">
              <a:off x="930" y="799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2" name="Arc 160"/>
            <p:cNvSpPr>
              <a:spLocks/>
            </p:cNvSpPr>
            <p:nvPr userDrawn="1"/>
          </p:nvSpPr>
          <p:spPr bwMode="auto">
            <a:xfrm rot="3760566">
              <a:off x="884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25" name="Group 153"/>
          <p:cNvGrpSpPr>
            <a:grpSpLocks/>
          </p:cNvGrpSpPr>
          <p:nvPr/>
        </p:nvGrpSpPr>
        <p:grpSpPr bwMode="auto">
          <a:xfrm rot="486503">
            <a:off x="3348038" y="1196975"/>
            <a:ext cx="360362" cy="288925"/>
            <a:chOff x="884" y="754"/>
            <a:chExt cx="182" cy="181"/>
          </a:xfrm>
        </p:grpSpPr>
        <p:sp>
          <p:nvSpPr>
            <p:cNvPr id="3226" name="Arc 154"/>
            <p:cNvSpPr>
              <a:spLocks/>
            </p:cNvSpPr>
            <p:nvPr userDrawn="1"/>
          </p:nvSpPr>
          <p:spPr bwMode="auto">
            <a:xfrm rot="3760566">
              <a:off x="930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7" name="Arc 155"/>
            <p:cNvSpPr>
              <a:spLocks/>
            </p:cNvSpPr>
            <p:nvPr userDrawn="1"/>
          </p:nvSpPr>
          <p:spPr bwMode="auto">
            <a:xfrm rot="3760566">
              <a:off x="930" y="799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8" name="Arc 156"/>
            <p:cNvSpPr>
              <a:spLocks/>
            </p:cNvSpPr>
            <p:nvPr userDrawn="1"/>
          </p:nvSpPr>
          <p:spPr bwMode="auto">
            <a:xfrm rot="3760566">
              <a:off x="884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24" name="Group 152"/>
          <p:cNvGrpSpPr>
            <a:grpSpLocks/>
          </p:cNvGrpSpPr>
          <p:nvPr/>
        </p:nvGrpSpPr>
        <p:grpSpPr bwMode="auto">
          <a:xfrm>
            <a:off x="1403350" y="1196975"/>
            <a:ext cx="288925" cy="287338"/>
            <a:chOff x="884" y="754"/>
            <a:chExt cx="182" cy="181"/>
          </a:xfrm>
        </p:grpSpPr>
        <p:sp>
          <p:nvSpPr>
            <p:cNvPr id="3221" name="Arc 149"/>
            <p:cNvSpPr>
              <a:spLocks/>
            </p:cNvSpPr>
            <p:nvPr userDrawn="1"/>
          </p:nvSpPr>
          <p:spPr bwMode="auto">
            <a:xfrm rot="3760566">
              <a:off x="930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2" name="Arc 150"/>
            <p:cNvSpPr>
              <a:spLocks/>
            </p:cNvSpPr>
            <p:nvPr userDrawn="1"/>
          </p:nvSpPr>
          <p:spPr bwMode="auto">
            <a:xfrm rot="3760566">
              <a:off x="930" y="799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3" name="Arc 151"/>
            <p:cNvSpPr>
              <a:spLocks/>
            </p:cNvSpPr>
            <p:nvPr userDrawn="1"/>
          </p:nvSpPr>
          <p:spPr bwMode="auto">
            <a:xfrm rot="3760566">
              <a:off x="884" y="754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3126" name="Oval 54"/>
          <p:cNvSpPr>
            <a:spLocks noChangeArrowheads="1"/>
          </p:cNvSpPr>
          <p:nvPr/>
        </p:nvSpPr>
        <p:spPr bwMode="auto">
          <a:xfrm>
            <a:off x="1547813" y="1123950"/>
            <a:ext cx="142875" cy="144463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03" name="AutoShape 31"/>
          <p:cNvSpPr>
            <a:spLocks noChangeArrowheads="1"/>
          </p:cNvSpPr>
          <p:nvPr/>
        </p:nvSpPr>
        <p:spPr bwMode="auto">
          <a:xfrm>
            <a:off x="1547813" y="476250"/>
            <a:ext cx="287337" cy="285750"/>
          </a:xfrm>
          <a:prstGeom prst="triangle">
            <a:avLst>
              <a:gd name="adj" fmla="val 56907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04" name="Oval 32"/>
          <p:cNvSpPr>
            <a:spLocks noChangeArrowheads="1"/>
          </p:cNvSpPr>
          <p:nvPr/>
        </p:nvSpPr>
        <p:spPr bwMode="auto">
          <a:xfrm>
            <a:off x="1331913" y="692150"/>
            <a:ext cx="647700" cy="503238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FF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05" name="Oval 33"/>
          <p:cNvSpPr>
            <a:spLocks noChangeArrowheads="1"/>
          </p:cNvSpPr>
          <p:nvPr/>
        </p:nvSpPr>
        <p:spPr bwMode="auto">
          <a:xfrm>
            <a:off x="1547813" y="620713"/>
            <a:ext cx="287337" cy="144462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202" name="Group 130"/>
          <p:cNvGrpSpPr>
            <a:grpSpLocks/>
          </p:cNvGrpSpPr>
          <p:nvPr/>
        </p:nvGrpSpPr>
        <p:grpSpPr bwMode="auto">
          <a:xfrm>
            <a:off x="2700338" y="333375"/>
            <a:ext cx="576262" cy="792163"/>
            <a:chOff x="1156" y="391"/>
            <a:chExt cx="572" cy="680"/>
          </a:xfrm>
        </p:grpSpPr>
        <p:sp>
          <p:nvSpPr>
            <p:cNvPr id="3203" name="Oval 131"/>
            <p:cNvSpPr>
              <a:spLocks noChangeArrowheads="1"/>
            </p:cNvSpPr>
            <p:nvPr userDrawn="1"/>
          </p:nvSpPr>
          <p:spPr bwMode="auto">
            <a:xfrm>
              <a:off x="1338" y="981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204" name="Group 132"/>
            <p:cNvGrpSpPr>
              <a:grpSpLocks/>
            </p:cNvGrpSpPr>
            <p:nvPr userDrawn="1"/>
          </p:nvGrpSpPr>
          <p:grpSpPr bwMode="auto">
            <a:xfrm>
              <a:off x="1156" y="391"/>
              <a:ext cx="572" cy="635"/>
              <a:chOff x="3470" y="618"/>
              <a:chExt cx="408" cy="453"/>
            </a:xfrm>
          </p:grpSpPr>
          <p:sp>
            <p:nvSpPr>
              <p:cNvPr id="3205" name="AutoShape 133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06" name="Oval 134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9900">
                  <a:alpha val="70000"/>
                </a:srgbClr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99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07" name="Oval 135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3107" name="Group 35"/>
          <p:cNvGrpSpPr>
            <a:grpSpLocks/>
          </p:cNvGrpSpPr>
          <p:nvPr/>
        </p:nvGrpSpPr>
        <p:grpSpPr bwMode="auto">
          <a:xfrm>
            <a:off x="0" y="333375"/>
            <a:ext cx="576263" cy="792163"/>
            <a:chOff x="1156" y="391"/>
            <a:chExt cx="572" cy="680"/>
          </a:xfrm>
        </p:grpSpPr>
        <p:sp>
          <p:nvSpPr>
            <p:cNvPr id="3106" name="Oval 34"/>
            <p:cNvSpPr>
              <a:spLocks noChangeArrowheads="1"/>
            </p:cNvSpPr>
            <p:nvPr userDrawn="1"/>
          </p:nvSpPr>
          <p:spPr bwMode="auto">
            <a:xfrm>
              <a:off x="1338" y="981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085" name="Group 13"/>
            <p:cNvGrpSpPr>
              <a:grpSpLocks/>
            </p:cNvGrpSpPr>
            <p:nvPr userDrawn="1"/>
          </p:nvGrpSpPr>
          <p:grpSpPr bwMode="auto">
            <a:xfrm>
              <a:off x="1156" y="391"/>
              <a:ext cx="572" cy="635"/>
              <a:chOff x="3470" y="618"/>
              <a:chExt cx="408" cy="453"/>
            </a:xfrm>
          </p:grpSpPr>
          <p:sp>
            <p:nvSpPr>
              <p:cNvPr id="3084" name="AutoShape 12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83" name="Oval 11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>
                  <a:alpha val="70000"/>
                </a:srgbClr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81" name="Oval 9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CD1680D-2EAE-47AB-9917-EC497C6390D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3080" name="Arc 8"/>
          <p:cNvSpPr>
            <a:spLocks/>
          </p:cNvSpPr>
          <p:nvPr/>
        </p:nvSpPr>
        <p:spPr bwMode="auto">
          <a:xfrm flipV="1">
            <a:off x="0" y="0"/>
            <a:ext cx="9144000" cy="431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219" name="Group 147"/>
          <p:cNvGrpSpPr>
            <a:grpSpLocks/>
          </p:cNvGrpSpPr>
          <p:nvPr/>
        </p:nvGrpSpPr>
        <p:grpSpPr bwMode="auto">
          <a:xfrm>
            <a:off x="3995738" y="476250"/>
            <a:ext cx="576262" cy="622300"/>
            <a:chOff x="3198" y="799"/>
            <a:chExt cx="363" cy="392"/>
          </a:xfrm>
        </p:grpSpPr>
        <p:sp>
          <p:nvSpPr>
            <p:cNvPr id="3124" name="Oval 52"/>
            <p:cNvSpPr>
              <a:spLocks noChangeArrowheads="1"/>
            </p:cNvSpPr>
            <p:nvPr userDrawn="1"/>
          </p:nvSpPr>
          <p:spPr bwMode="auto">
            <a:xfrm>
              <a:off x="3334" y="1117"/>
              <a:ext cx="81" cy="74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086" name="Group 14"/>
            <p:cNvGrpSpPr>
              <a:grpSpLocks/>
            </p:cNvGrpSpPr>
            <p:nvPr userDrawn="1"/>
          </p:nvGrpSpPr>
          <p:grpSpPr bwMode="auto">
            <a:xfrm>
              <a:off x="3198" y="799"/>
              <a:ext cx="363" cy="371"/>
              <a:chOff x="3470" y="618"/>
              <a:chExt cx="408" cy="453"/>
            </a:xfrm>
          </p:grpSpPr>
          <p:sp>
            <p:nvSpPr>
              <p:cNvPr id="3087" name="AutoShape 15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88" name="Oval 16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89" name="Oval 17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3116" name="Group 44"/>
          <p:cNvGrpSpPr>
            <a:grpSpLocks/>
          </p:cNvGrpSpPr>
          <p:nvPr/>
        </p:nvGrpSpPr>
        <p:grpSpPr bwMode="auto">
          <a:xfrm rot="18545533">
            <a:off x="8374063" y="131763"/>
            <a:ext cx="388937" cy="503237"/>
            <a:chOff x="4558" y="300"/>
            <a:chExt cx="245" cy="317"/>
          </a:xfrm>
        </p:grpSpPr>
        <p:sp>
          <p:nvSpPr>
            <p:cNvPr id="3115" name="Oval 43"/>
            <p:cNvSpPr>
              <a:spLocks noChangeArrowheads="1"/>
            </p:cNvSpPr>
            <p:nvPr userDrawn="1"/>
          </p:nvSpPr>
          <p:spPr bwMode="auto">
            <a:xfrm>
              <a:off x="4649" y="527"/>
              <a:ext cx="45" cy="90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090" name="Group 18"/>
            <p:cNvGrpSpPr>
              <a:grpSpLocks/>
            </p:cNvGrpSpPr>
            <p:nvPr userDrawn="1"/>
          </p:nvGrpSpPr>
          <p:grpSpPr bwMode="auto">
            <a:xfrm>
              <a:off x="4558" y="300"/>
              <a:ext cx="245" cy="272"/>
              <a:chOff x="3470" y="618"/>
              <a:chExt cx="408" cy="453"/>
            </a:xfrm>
          </p:grpSpPr>
          <p:sp>
            <p:nvSpPr>
              <p:cNvPr id="3091" name="AutoShape 19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2" name="Oval 20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3" name="Oval 21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3128" name="Group 56"/>
          <p:cNvGrpSpPr>
            <a:grpSpLocks/>
          </p:cNvGrpSpPr>
          <p:nvPr/>
        </p:nvGrpSpPr>
        <p:grpSpPr bwMode="auto">
          <a:xfrm>
            <a:off x="1908175" y="404813"/>
            <a:ext cx="908050" cy="1077912"/>
            <a:chOff x="1882" y="436"/>
            <a:chExt cx="572" cy="679"/>
          </a:xfrm>
        </p:grpSpPr>
        <p:grpSp>
          <p:nvGrpSpPr>
            <p:cNvPr id="3114" name="Group 42"/>
            <p:cNvGrpSpPr>
              <a:grpSpLocks/>
            </p:cNvGrpSpPr>
            <p:nvPr userDrawn="1"/>
          </p:nvGrpSpPr>
          <p:grpSpPr bwMode="auto">
            <a:xfrm>
              <a:off x="1882" y="436"/>
              <a:ext cx="572" cy="679"/>
              <a:chOff x="2013" y="482"/>
              <a:chExt cx="572" cy="679"/>
            </a:xfrm>
          </p:grpSpPr>
          <p:sp>
            <p:nvSpPr>
              <p:cNvPr id="3109" name="Oval 37"/>
              <p:cNvSpPr>
                <a:spLocks noChangeArrowheads="1"/>
              </p:cNvSpPr>
              <p:nvPr userDrawn="1"/>
            </p:nvSpPr>
            <p:spPr bwMode="auto">
              <a:xfrm rot="-629121">
                <a:off x="2336" y="1071"/>
                <a:ext cx="137" cy="9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10" name="Group 38"/>
              <p:cNvGrpSpPr>
                <a:grpSpLocks/>
              </p:cNvGrpSpPr>
              <p:nvPr userDrawn="1"/>
            </p:nvGrpSpPr>
            <p:grpSpPr bwMode="auto">
              <a:xfrm rot="-629121">
                <a:off x="2013" y="482"/>
                <a:ext cx="572" cy="635"/>
                <a:chOff x="3470" y="618"/>
                <a:chExt cx="408" cy="453"/>
              </a:xfrm>
            </p:grpSpPr>
            <p:sp>
              <p:nvSpPr>
                <p:cNvPr id="3111" name="AutoShape 39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618"/>
                  <a:ext cx="181" cy="180"/>
                </a:xfrm>
                <a:prstGeom prst="triangle">
                  <a:avLst>
                    <a:gd name="adj" fmla="val 56907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12" name="Oval 40"/>
                <p:cNvSpPr>
                  <a:spLocks noChangeArrowheads="1"/>
                </p:cNvSpPr>
                <p:nvPr userDrawn="1"/>
              </p:nvSpPr>
              <p:spPr bwMode="auto">
                <a:xfrm>
                  <a:off x="3470" y="754"/>
                  <a:ext cx="408" cy="317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FF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13" name="Oval 41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709"/>
                  <a:ext cx="181" cy="9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121" name="Text Box 49"/>
            <p:cNvSpPr txBox="1">
              <a:spLocks noChangeArrowheads="1"/>
            </p:cNvSpPr>
            <p:nvPr userDrawn="1"/>
          </p:nvSpPr>
          <p:spPr bwMode="auto">
            <a:xfrm rot="-666476">
              <a:off x="1972" y="609"/>
              <a:ext cx="453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4000">
                  <a:ea typeface="標楷體" pitchFamily="65" charset="-120"/>
                </a:rPr>
                <a:t>福</a:t>
              </a:r>
            </a:p>
          </p:txBody>
        </p:sp>
      </p:grpSp>
      <p:sp>
        <p:nvSpPr>
          <p:cNvPr id="3127" name="Arc 55"/>
          <p:cNvSpPr>
            <a:spLocks/>
          </p:cNvSpPr>
          <p:nvPr/>
        </p:nvSpPr>
        <p:spPr bwMode="auto">
          <a:xfrm rot="21549407" flipV="1">
            <a:off x="-361950" y="0"/>
            <a:ext cx="9505950" cy="5492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130" name="Group 58"/>
          <p:cNvGrpSpPr>
            <a:grpSpLocks/>
          </p:cNvGrpSpPr>
          <p:nvPr/>
        </p:nvGrpSpPr>
        <p:grpSpPr bwMode="auto">
          <a:xfrm rot="-1419192">
            <a:off x="900113" y="476250"/>
            <a:ext cx="503237" cy="646113"/>
            <a:chOff x="385" y="255"/>
            <a:chExt cx="408" cy="498"/>
          </a:xfrm>
        </p:grpSpPr>
        <p:sp>
          <p:nvSpPr>
            <p:cNvPr id="3129" name="Oval 57"/>
            <p:cNvSpPr>
              <a:spLocks noChangeArrowheads="1"/>
            </p:cNvSpPr>
            <p:nvPr userDrawn="1"/>
          </p:nvSpPr>
          <p:spPr bwMode="auto">
            <a:xfrm>
              <a:off x="476" y="663"/>
              <a:ext cx="136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098" name="Group 26"/>
            <p:cNvGrpSpPr>
              <a:grpSpLocks/>
            </p:cNvGrpSpPr>
            <p:nvPr userDrawn="1"/>
          </p:nvGrpSpPr>
          <p:grpSpPr bwMode="auto">
            <a:xfrm>
              <a:off x="385" y="255"/>
              <a:ext cx="408" cy="453"/>
              <a:chOff x="3470" y="618"/>
              <a:chExt cx="408" cy="453"/>
            </a:xfrm>
          </p:grpSpPr>
          <p:sp>
            <p:nvSpPr>
              <p:cNvPr id="3099" name="AutoShape 27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0" name="Oval 28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>
                  <a:alpha val="80000"/>
                </a:srgbClr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1" name="Oval 29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3133" name="Group 61"/>
          <p:cNvGrpSpPr>
            <a:grpSpLocks/>
          </p:cNvGrpSpPr>
          <p:nvPr/>
        </p:nvGrpSpPr>
        <p:grpSpPr bwMode="auto">
          <a:xfrm>
            <a:off x="5867400" y="260350"/>
            <a:ext cx="411163" cy="503238"/>
            <a:chOff x="4150" y="300"/>
            <a:chExt cx="408" cy="500"/>
          </a:xfrm>
        </p:grpSpPr>
        <p:sp>
          <p:nvSpPr>
            <p:cNvPr id="3132" name="Oval 60"/>
            <p:cNvSpPr>
              <a:spLocks noChangeArrowheads="1"/>
            </p:cNvSpPr>
            <p:nvPr userDrawn="1"/>
          </p:nvSpPr>
          <p:spPr bwMode="auto">
            <a:xfrm>
              <a:off x="4377" y="709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094" name="Group 22"/>
            <p:cNvGrpSpPr>
              <a:grpSpLocks/>
            </p:cNvGrpSpPr>
            <p:nvPr userDrawn="1"/>
          </p:nvGrpSpPr>
          <p:grpSpPr bwMode="auto">
            <a:xfrm rot="-622342">
              <a:off x="4150" y="300"/>
              <a:ext cx="408" cy="453"/>
              <a:chOff x="3470" y="618"/>
              <a:chExt cx="408" cy="453"/>
            </a:xfrm>
          </p:grpSpPr>
          <p:sp>
            <p:nvSpPr>
              <p:cNvPr id="3095" name="AutoShape 23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6" name="Oval 24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7" name="Oval 25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3134" name="Group 62"/>
          <p:cNvGrpSpPr>
            <a:grpSpLocks/>
          </p:cNvGrpSpPr>
          <p:nvPr/>
        </p:nvGrpSpPr>
        <p:grpSpPr bwMode="auto">
          <a:xfrm>
            <a:off x="6804025" y="188913"/>
            <a:ext cx="908050" cy="1079500"/>
            <a:chOff x="1156" y="391"/>
            <a:chExt cx="572" cy="680"/>
          </a:xfrm>
        </p:grpSpPr>
        <p:sp>
          <p:nvSpPr>
            <p:cNvPr id="3135" name="Oval 63"/>
            <p:cNvSpPr>
              <a:spLocks noChangeArrowheads="1"/>
            </p:cNvSpPr>
            <p:nvPr userDrawn="1"/>
          </p:nvSpPr>
          <p:spPr bwMode="auto">
            <a:xfrm>
              <a:off x="1338" y="981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136" name="Group 64"/>
            <p:cNvGrpSpPr>
              <a:grpSpLocks/>
            </p:cNvGrpSpPr>
            <p:nvPr userDrawn="1"/>
          </p:nvGrpSpPr>
          <p:grpSpPr bwMode="auto">
            <a:xfrm>
              <a:off x="1156" y="391"/>
              <a:ext cx="572" cy="635"/>
              <a:chOff x="3470" y="618"/>
              <a:chExt cx="408" cy="453"/>
            </a:xfrm>
          </p:grpSpPr>
          <p:sp>
            <p:nvSpPr>
              <p:cNvPr id="3137" name="AutoShape 65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38" name="Oval 66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>
                  <a:alpha val="70000"/>
                </a:srgbClr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39" name="Oval 67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sp>
        <p:nvSpPr>
          <p:cNvPr id="3141" name="Text Box 69"/>
          <p:cNvSpPr txBox="1">
            <a:spLocks noChangeArrowheads="1"/>
          </p:cNvSpPr>
          <p:nvPr/>
        </p:nvSpPr>
        <p:spPr bwMode="auto">
          <a:xfrm rot="616761">
            <a:off x="6948488" y="549275"/>
            <a:ext cx="5762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500"/>
              <a:t>春</a:t>
            </a:r>
          </a:p>
        </p:txBody>
      </p:sp>
      <p:grpSp>
        <p:nvGrpSpPr>
          <p:cNvPr id="3150" name="Group 78"/>
          <p:cNvGrpSpPr>
            <a:grpSpLocks/>
          </p:cNvGrpSpPr>
          <p:nvPr/>
        </p:nvGrpSpPr>
        <p:grpSpPr bwMode="auto">
          <a:xfrm rot="634316">
            <a:off x="323850" y="620713"/>
            <a:ext cx="792163" cy="862012"/>
            <a:chOff x="1111" y="799"/>
            <a:chExt cx="499" cy="543"/>
          </a:xfrm>
        </p:grpSpPr>
        <p:grpSp>
          <p:nvGrpSpPr>
            <p:cNvPr id="3143" name="Group 71"/>
            <p:cNvGrpSpPr>
              <a:grpSpLocks/>
            </p:cNvGrpSpPr>
            <p:nvPr userDrawn="1"/>
          </p:nvGrpSpPr>
          <p:grpSpPr bwMode="auto">
            <a:xfrm>
              <a:off x="1111" y="799"/>
              <a:ext cx="499" cy="543"/>
              <a:chOff x="2013" y="482"/>
              <a:chExt cx="572" cy="679"/>
            </a:xfrm>
          </p:grpSpPr>
          <p:sp>
            <p:nvSpPr>
              <p:cNvPr id="3144" name="Oval 72"/>
              <p:cNvSpPr>
                <a:spLocks noChangeArrowheads="1"/>
              </p:cNvSpPr>
              <p:nvPr userDrawn="1"/>
            </p:nvSpPr>
            <p:spPr bwMode="auto">
              <a:xfrm rot="-629121">
                <a:off x="2336" y="1071"/>
                <a:ext cx="137" cy="9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45" name="Group 73"/>
              <p:cNvGrpSpPr>
                <a:grpSpLocks/>
              </p:cNvGrpSpPr>
              <p:nvPr userDrawn="1"/>
            </p:nvGrpSpPr>
            <p:grpSpPr bwMode="auto">
              <a:xfrm rot="-629121">
                <a:off x="2013" y="482"/>
                <a:ext cx="572" cy="635"/>
                <a:chOff x="3470" y="618"/>
                <a:chExt cx="408" cy="453"/>
              </a:xfrm>
            </p:grpSpPr>
            <p:sp>
              <p:nvSpPr>
                <p:cNvPr id="3146" name="AutoShape 74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618"/>
                  <a:ext cx="181" cy="180"/>
                </a:xfrm>
                <a:prstGeom prst="triangle">
                  <a:avLst>
                    <a:gd name="adj" fmla="val 56907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7" name="Oval 75"/>
                <p:cNvSpPr>
                  <a:spLocks noChangeArrowheads="1"/>
                </p:cNvSpPr>
                <p:nvPr userDrawn="1"/>
              </p:nvSpPr>
              <p:spPr bwMode="auto">
                <a:xfrm>
                  <a:off x="3470" y="754"/>
                  <a:ext cx="408" cy="317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FF99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8" name="Oval 76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709"/>
                  <a:ext cx="181" cy="9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149" name="Text Box 77"/>
            <p:cNvSpPr txBox="1">
              <a:spLocks noChangeArrowheads="1"/>
            </p:cNvSpPr>
            <p:nvPr userDrawn="1"/>
          </p:nvSpPr>
          <p:spPr bwMode="auto">
            <a:xfrm rot="-666476">
              <a:off x="1170" y="935"/>
              <a:ext cx="395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3500">
                  <a:ea typeface="標楷體" pitchFamily="65" charset="-120"/>
                </a:rPr>
                <a:t>福</a:t>
              </a:r>
            </a:p>
          </p:txBody>
        </p:sp>
      </p:grpSp>
      <p:grpSp>
        <p:nvGrpSpPr>
          <p:cNvPr id="3151" name="Group 79"/>
          <p:cNvGrpSpPr>
            <a:grpSpLocks/>
          </p:cNvGrpSpPr>
          <p:nvPr/>
        </p:nvGrpSpPr>
        <p:grpSpPr bwMode="auto">
          <a:xfrm>
            <a:off x="7740650" y="188913"/>
            <a:ext cx="647700" cy="728662"/>
            <a:chOff x="1111" y="799"/>
            <a:chExt cx="499" cy="551"/>
          </a:xfrm>
        </p:grpSpPr>
        <p:grpSp>
          <p:nvGrpSpPr>
            <p:cNvPr id="3152" name="Group 80"/>
            <p:cNvGrpSpPr>
              <a:grpSpLocks/>
            </p:cNvGrpSpPr>
            <p:nvPr userDrawn="1"/>
          </p:nvGrpSpPr>
          <p:grpSpPr bwMode="auto">
            <a:xfrm>
              <a:off x="1111" y="799"/>
              <a:ext cx="499" cy="543"/>
              <a:chOff x="2013" y="482"/>
              <a:chExt cx="572" cy="679"/>
            </a:xfrm>
          </p:grpSpPr>
          <p:sp>
            <p:nvSpPr>
              <p:cNvPr id="3153" name="Oval 81"/>
              <p:cNvSpPr>
                <a:spLocks noChangeArrowheads="1"/>
              </p:cNvSpPr>
              <p:nvPr userDrawn="1"/>
            </p:nvSpPr>
            <p:spPr bwMode="auto">
              <a:xfrm rot="-629121">
                <a:off x="2336" y="1071"/>
                <a:ext cx="137" cy="9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54" name="Group 82"/>
              <p:cNvGrpSpPr>
                <a:grpSpLocks/>
              </p:cNvGrpSpPr>
              <p:nvPr userDrawn="1"/>
            </p:nvGrpSpPr>
            <p:grpSpPr bwMode="auto">
              <a:xfrm rot="-629121">
                <a:off x="2013" y="482"/>
                <a:ext cx="572" cy="635"/>
                <a:chOff x="3470" y="618"/>
                <a:chExt cx="408" cy="453"/>
              </a:xfrm>
            </p:grpSpPr>
            <p:sp>
              <p:nvSpPr>
                <p:cNvPr id="3155" name="AutoShape 83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618"/>
                  <a:ext cx="181" cy="180"/>
                </a:xfrm>
                <a:prstGeom prst="triangle">
                  <a:avLst>
                    <a:gd name="adj" fmla="val 56907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6" name="Oval 84"/>
                <p:cNvSpPr>
                  <a:spLocks noChangeArrowheads="1"/>
                </p:cNvSpPr>
                <p:nvPr userDrawn="1"/>
              </p:nvSpPr>
              <p:spPr bwMode="auto">
                <a:xfrm>
                  <a:off x="3470" y="754"/>
                  <a:ext cx="408" cy="317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FF99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7" name="Oval 85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709"/>
                  <a:ext cx="181" cy="9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158" name="Text Box 86"/>
            <p:cNvSpPr txBox="1">
              <a:spLocks noChangeArrowheads="1"/>
            </p:cNvSpPr>
            <p:nvPr userDrawn="1"/>
          </p:nvSpPr>
          <p:spPr bwMode="auto">
            <a:xfrm rot="-666476">
              <a:off x="1170" y="935"/>
              <a:ext cx="395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3000">
                  <a:ea typeface="標楷體" pitchFamily="65" charset="-120"/>
                </a:rPr>
                <a:t>福</a:t>
              </a:r>
            </a:p>
          </p:txBody>
        </p:sp>
      </p:grpSp>
      <p:grpSp>
        <p:nvGrpSpPr>
          <p:cNvPr id="3159" name="Group 87"/>
          <p:cNvGrpSpPr>
            <a:grpSpLocks/>
          </p:cNvGrpSpPr>
          <p:nvPr/>
        </p:nvGrpSpPr>
        <p:grpSpPr bwMode="auto">
          <a:xfrm>
            <a:off x="5219700" y="333375"/>
            <a:ext cx="720725" cy="862013"/>
            <a:chOff x="1882" y="436"/>
            <a:chExt cx="572" cy="679"/>
          </a:xfrm>
        </p:grpSpPr>
        <p:grpSp>
          <p:nvGrpSpPr>
            <p:cNvPr id="3160" name="Group 88"/>
            <p:cNvGrpSpPr>
              <a:grpSpLocks/>
            </p:cNvGrpSpPr>
            <p:nvPr userDrawn="1"/>
          </p:nvGrpSpPr>
          <p:grpSpPr bwMode="auto">
            <a:xfrm>
              <a:off x="1882" y="436"/>
              <a:ext cx="572" cy="679"/>
              <a:chOff x="2013" y="482"/>
              <a:chExt cx="572" cy="679"/>
            </a:xfrm>
          </p:grpSpPr>
          <p:sp>
            <p:nvSpPr>
              <p:cNvPr id="3161" name="Oval 89"/>
              <p:cNvSpPr>
                <a:spLocks noChangeArrowheads="1"/>
              </p:cNvSpPr>
              <p:nvPr userDrawn="1"/>
            </p:nvSpPr>
            <p:spPr bwMode="auto">
              <a:xfrm rot="-629121">
                <a:off x="2336" y="1071"/>
                <a:ext cx="137" cy="9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62" name="Group 90"/>
              <p:cNvGrpSpPr>
                <a:grpSpLocks/>
              </p:cNvGrpSpPr>
              <p:nvPr userDrawn="1"/>
            </p:nvGrpSpPr>
            <p:grpSpPr bwMode="auto">
              <a:xfrm rot="-629121">
                <a:off x="2013" y="482"/>
                <a:ext cx="572" cy="635"/>
                <a:chOff x="3470" y="618"/>
                <a:chExt cx="408" cy="453"/>
              </a:xfrm>
            </p:grpSpPr>
            <p:sp>
              <p:nvSpPr>
                <p:cNvPr id="3163" name="AutoShape 91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618"/>
                  <a:ext cx="181" cy="180"/>
                </a:xfrm>
                <a:prstGeom prst="triangle">
                  <a:avLst>
                    <a:gd name="adj" fmla="val 56907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64" name="Oval 92"/>
                <p:cNvSpPr>
                  <a:spLocks noChangeArrowheads="1"/>
                </p:cNvSpPr>
                <p:nvPr userDrawn="1"/>
              </p:nvSpPr>
              <p:spPr bwMode="auto">
                <a:xfrm>
                  <a:off x="3470" y="754"/>
                  <a:ext cx="408" cy="317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FF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65" name="Oval 93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709"/>
                  <a:ext cx="181" cy="9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166" name="Text Box 94"/>
            <p:cNvSpPr txBox="1">
              <a:spLocks noChangeArrowheads="1"/>
            </p:cNvSpPr>
            <p:nvPr userDrawn="1"/>
          </p:nvSpPr>
          <p:spPr bwMode="auto">
            <a:xfrm rot="-666476">
              <a:off x="1971" y="609"/>
              <a:ext cx="454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3000">
                  <a:ea typeface="標楷體" pitchFamily="65" charset="-120"/>
                </a:rPr>
                <a:t>福</a:t>
              </a:r>
            </a:p>
          </p:txBody>
        </p:sp>
      </p:grpSp>
      <p:sp>
        <p:nvSpPr>
          <p:cNvPr id="3169" name="Oval 97"/>
          <p:cNvSpPr>
            <a:spLocks noChangeArrowheads="1"/>
          </p:cNvSpPr>
          <p:nvPr/>
        </p:nvSpPr>
        <p:spPr bwMode="auto">
          <a:xfrm rot="987398">
            <a:off x="3538538" y="1181100"/>
            <a:ext cx="188912" cy="1143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71" name="AutoShape 99"/>
          <p:cNvSpPr>
            <a:spLocks noChangeArrowheads="1"/>
          </p:cNvSpPr>
          <p:nvPr/>
        </p:nvSpPr>
        <p:spPr bwMode="auto">
          <a:xfrm rot="987398">
            <a:off x="3643313" y="333375"/>
            <a:ext cx="352425" cy="322263"/>
          </a:xfrm>
          <a:prstGeom prst="triangle">
            <a:avLst>
              <a:gd name="adj" fmla="val 56907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72" name="Oval 100"/>
          <p:cNvSpPr>
            <a:spLocks noChangeArrowheads="1"/>
          </p:cNvSpPr>
          <p:nvPr/>
        </p:nvSpPr>
        <p:spPr bwMode="auto">
          <a:xfrm rot="987398">
            <a:off x="3254375" y="642938"/>
            <a:ext cx="792163" cy="566737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FF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73" name="Oval 101"/>
          <p:cNvSpPr>
            <a:spLocks noChangeArrowheads="1"/>
          </p:cNvSpPr>
          <p:nvPr/>
        </p:nvSpPr>
        <p:spPr bwMode="auto">
          <a:xfrm rot="987398">
            <a:off x="3595688" y="585788"/>
            <a:ext cx="352425" cy="163512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74" name="Text Box 102"/>
          <p:cNvSpPr txBox="1">
            <a:spLocks noChangeArrowheads="1"/>
          </p:cNvSpPr>
          <p:nvPr/>
        </p:nvSpPr>
        <p:spPr bwMode="auto">
          <a:xfrm rot="950043">
            <a:off x="3348038" y="620713"/>
            <a:ext cx="6270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000">
                <a:ea typeface="標楷體" pitchFamily="65" charset="-120"/>
              </a:rPr>
              <a:t>福</a:t>
            </a:r>
          </a:p>
        </p:txBody>
      </p:sp>
      <p:grpSp>
        <p:nvGrpSpPr>
          <p:cNvPr id="3188" name="Group 116"/>
          <p:cNvGrpSpPr>
            <a:grpSpLocks/>
          </p:cNvGrpSpPr>
          <p:nvPr/>
        </p:nvGrpSpPr>
        <p:grpSpPr bwMode="auto">
          <a:xfrm rot="-1993418">
            <a:off x="4643438" y="333375"/>
            <a:ext cx="574675" cy="647700"/>
            <a:chOff x="1111" y="799"/>
            <a:chExt cx="499" cy="543"/>
          </a:xfrm>
        </p:grpSpPr>
        <p:grpSp>
          <p:nvGrpSpPr>
            <p:cNvPr id="3189" name="Group 117"/>
            <p:cNvGrpSpPr>
              <a:grpSpLocks/>
            </p:cNvGrpSpPr>
            <p:nvPr userDrawn="1"/>
          </p:nvGrpSpPr>
          <p:grpSpPr bwMode="auto">
            <a:xfrm>
              <a:off x="1111" y="799"/>
              <a:ext cx="499" cy="543"/>
              <a:chOff x="2013" y="482"/>
              <a:chExt cx="572" cy="679"/>
            </a:xfrm>
          </p:grpSpPr>
          <p:sp>
            <p:nvSpPr>
              <p:cNvPr id="3190" name="Oval 118"/>
              <p:cNvSpPr>
                <a:spLocks noChangeArrowheads="1"/>
              </p:cNvSpPr>
              <p:nvPr userDrawn="1"/>
            </p:nvSpPr>
            <p:spPr bwMode="auto">
              <a:xfrm rot="-629121">
                <a:off x="2336" y="1071"/>
                <a:ext cx="137" cy="9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91" name="Group 119"/>
              <p:cNvGrpSpPr>
                <a:grpSpLocks/>
              </p:cNvGrpSpPr>
              <p:nvPr userDrawn="1"/>
            </p:nvGrpSpPr>
            <p:grpSpPr bwMode="auto">
              <a:xfrm rot="-629121">
                <a:off x="2013" y="482"/>
                <a:ext cx="572" cy="635"/>
                <a:chOff x="3470" y="618"/>
                <a:chExt cx="408" cy="453"/>
              </a:xfrm>
            </p:grpSpPr>
            <p:sp>
              <p:nvSpPr>
                <p:cNvPr id="3192" name="AutoShape 120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618"/>
                  <a:ext cx="181" cy="180"/>
                </a:xfrm>
                <a:prstGeom prst="triangle">
                  <a:avLst>
                    <a:gd name="adj" fmla="val 56907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3" name="Oval 121"/>
                <p:cNvSpPr>
                  <a:spLocks noChangeArrowheads="1"/>
                </p:cNvSpPr>
                <p:nvPr userDrawn="1"/>
              </p:nvSpPr>
              <p:spPr bwMode="auto">
                <a:xfrm>
                  <a:off x="3470" y="754"/>
                  <a:ext cx="408" cy="317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FF99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4" name="Oval 122"/>
                <p:cNvSpPr>
                  <a:spLocks noChangeArrowheads="1"/>
                </p:cNvSpPr>
                <p:nvPr userDrawn="1"/>
              </p:nvSpPr>
              <p:spPr bwMode="auto">
                <a:xfrm>
                  <a:off x="3606" y="709"/>
                  <a:ext cx="181" cy="9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195" name="Text Box 123"/>
            <p:cNvSpPr txBox="1">
              <a:spLocks noChangeArrowheads="1"/>
            </p:cNvSpPr>
            <p:nvPr userDrawn="1"/>
          </p:nvSpPr>
          <p:spPr bwMode="auto">
            <a:xfrm rot="-666476">
              <a:off x="1168" y="933"/>
              <a:ext cx="394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2500">
                  <a:ea typeface="標楷體" pitchFamily="65" charset="-120"/>
                </a:rPr>
                <a:t>福</a:t>
              </a:r>
            </a:p>
          </p:txBody>
        </p:sp>
      </p:grpSp>
      <p:grpSp>
        <p:nvGrpSpPr>
          <p:cNvPr id="3196" name="Group 124"/>
          <p:cNvGrpSpPr>
            <a:grpSpLocks/>
          </p:cNvGrpSpPr>
          <p:nvPr/>
        </p:nvGrpSpPr>
        <p:grpSpPr bwMode="auto">
          <a:xfrm rot="-1653169">
            <a:off x="6300788" y="260350"/>
            <a:ext cx="504825" cy="574675"/>
            <a:chOff x="1156" y="391"/>
            <a:chExt cx="572" cy="680"/>
          </a:xfrm>
        </p:grpSpPr>
        <p:sp>
          <p:nvSpPr>
            <p:cNvPr id="3197" name="Oval 125"/>
            <p:cNvSpPr>
              <a:spLocks noChangeArrowheads="1"/>
            </p:cNvSpPr>
            <p:nvPr userDrawn="1"/>
          </p:nvSpPr>
          <p:spPr bwMode="auto">
            <a:xfrm>
              <a:off x="1338" y="981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198" name="Group 126"/>
            <p:cNvGrpSpPr>
              <a:grpSpLocks/>
            </p:cNvGrpSpPr>
            <p:nvPr userDrawn="1"/>
          </p:nvGrpSpPr>
          <p:grpSpPr bwMode="auto">
            <a:xfrm>
              <a:off x="1156" y="391"/>
              <a:ext cx="572" cy="635"/>
              <a:chOff x="3470" y="618"/>
              <a:chExt cx="408" cy="453"/>
            </a:xfrm>
          </p:grpSpPr>
          <p:sp>
            <p:nvSpPr>
              <p:cNvPr id="3199" name="AutoShape 127"/>
              <p:cNvSpPr>
                <a:spLocks noChangeArrowheads="1"/>
              </p:cNvSpPr>
              <p:nvPr userDrawn="1"/>
            </p:nvSpPr>
            <p:spPr bwMode="auto">
              <a:xfrm>
                <a:off x="3606" y="618"/>
                <a:ext cx="181" cy="180"/>
              </a:xfrm>
              <a:prstGeom prst="triangle">
                <a:avLst>
                  <a:gd name="adj" fmla="val 5690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00" name="Oval 128"/>
              <p:cNvSpPr>
                <a:spLocks noChangeArrowheads="1"/>
              </p:cNvSpPr>
              <p:nvPr userDrawn="1"/>
            </p:nvSpPr>
            <p:spPr bwMode="auto">
              <a:xfrm>
                <a:off x="3470" y="754"/>
                <a:ext cx="408" cy="317"/>
              </a:xfrm>
              <a:prstGeom prst="ellipse">
                <a:avLst/>
              </a:prstGeom>
              <a:solidFill>
                <a:srgbClr val="FF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01" name="Oval 129"/>
              <p:cNvSpPr>
                <a:spLocks noChangeArrowheads="1"/>
              </p:cNvSpPr>
              <p:nvPr userDrawn="1"/>
            </p:nvSpPr>
            <p:spPr bwMode="auto">
              <a:xfrm>
                <a:off x="3606" y="709"/>
                <a:ext cx="18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0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100" fill="hold"/>
                                        <p:tgtEl>
                                          <p:spTgt spid="3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100" fill="hold"/>
                                        <p:tgtEl>
                                          <p:spTgt spid="3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3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2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1" dur="1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4" grpId="0" animBg="1"/>
      <p:bldP spid="3074" grpId="0"/>
      <p:bldP spid="3075" grpId="0" build="p">
        <p:tmplLst>
          <p:tmpl lvl="1">
            <p:tnLst>
              <p:par>
                <p:cTn presetID="37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07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07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900" decel="100000" fill="hold"/>
                        <p:tgtEl>
                          <p:spTgt spid="30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900"/>
                          </p:stCondLst>
                        </p:cTn>
                        <p:tgtEl>
                          <p:spTgt spid="30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6CFFA-262C-4B31-9E6A-5A4D77D4351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9D167-4993-4110-91CD-1F6A1EF7571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4DE56-175F-44F2-BA51-F3EAA2663B8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A9B7A-F5EA-44D8-88D0-31A013A5BFA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4F3B9-9EFE-4554-A2C6-CA9620D511D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4F9CF-847A-49FF-A1CF-1E55A488A56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0CCD7-F1BB-4732-BF51-C64518AB81C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22D61-0996-4507-94E6-40CB5570B93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4AEF8-0B65-47F3-B65C-8E0D3709B5E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A4C5F-B5E4-42CA-98A8-60F864A0B11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8000">
              <a:srgbClr val="00B050">
                <a:alpha val="39000"/>
              </a:srgbClr>
            </a:gs>
            <a:gs pos="19000">
              <a:srgbClr val="85C2FF">
                <a:alpha val="52000"/>
              </a:srgbClr>
            </a:gs>
            <a:gs pos="37000">
              <a:srgbClr val="C4D6EB">
                <a:alpha val="0"/>
              </a:srgbClr>
            </a:gs>
            <a:gs pos="100000">
              <a:srgbClr val="FFEBFA"/>
            </a:gs>
          </a:gsLst>
          <a:lin ang="6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96F48F-EC25-461D-97CC-72780F39CDC7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0" y="5921375"/>
            <a:ext cx="1081088" cy="936625"/>
          </a:xfrm>
          <a:prstGeom prst="irregularSeal1">
            <a:avLst/>
          </a:prstGeom>
          <a:solidFill>
            <a:srgbClr val="FF0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 rot="1977869">
            <a:off x="2627313" y="6021388"/>
            <a:ext cx="360362" cy="649287"/>
            <a:chOff x="249" y="3158"/>
            <a:chExt cx="272" cy="545"/>
          </a:xfrm>
        </p:grpSpPr>
        <p:sp>
          <p:nvSpPr>
            <p:cNvPr id="1033" name="AutoShape 9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" name="Arc 10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35" name="Group 11"/>
          <p:cNvGrpSpPr>
            <a:grpSpLocks/>
          </p:cNvGrpSpPr>
          <p:nvPr/>
        </p:nvGrpSpPr>
        <p:grpSpPr bwMode="auto">
          <a:xfrm rot="4581049">
            <a:off x="6192838" y="6129338"/>
            <a:ext cx="215900" cy="431800"/>
            <a:chOff x="249" y="3158"/>
            <a:chExt cx="272" cy="545"/>
          </a:xfrm>
        </p:grpSpPr>
        <p:sp>
          <p:nvSpPr>
            <p:cNvPr id="1036" name="AutoShape 12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FF">
                <a:alpha val="8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" name="Arc 13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38" name="Group 14"/>
          <p:cNvGrpSpPr>
            <a:grpSpLocks/>
          </p:cNvGrpSpPr>
          <p:nvPr/>
        </p:nvGrpSpPr>
        <p:grpSpPr bwMode="auto">
          <a:xfrm rot="-1040435">
            <a:off x="395288" y="5876925"/>
            <a:ext cx="215900" cy="431800"/>
            <a:chOff x="249" y="3158"/>
            <a:chExt cx="272" cy="545"/>
          </a:xfrm>
        </p:grpSpPr>
        <p:sp>
          <p:nvSpPr>
            <p:cNvPr id="1039" name="AutoShape 15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0" name="Arc 16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1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2124075" y="6381750"/>
            <a:ext cx="187325" cy="18573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42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6732588" y="6165850"/>
            <a:ext cx="215900" cy="2143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43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3635375" y="6092825"/>
            <a:ext cx="317500" cy="314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grpSp>
        <p:nvGrpSpPr>
          <p:cNvPr id="1045" name="Group 21"/>
          <p:cNvGrpSpPr>
            <a:grpSpLocks/>
          </p:cNvGrpSpPr>
          <p:nvPr/>
        </p:nvGrpSpPr>
        <p:grpSpPr bwMode="auto">
          <a:xfrm rot="-5053720">
            <a:off x="1620044" y="6165056"/>
            <a:ext cx="217488" cy="504825"/>
            <a:chOff x="249" y="3158"/>
            <a:chExt cx="272" cy="545"/>
          </a:xfrm>
        </p:grpSpPr>
        <p:sp>
          <p:nvSpPr>
            <p:cNvPr id="1046" name="AutoShape 22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7" name="Arc 23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8" name="AutoShape 24"/>
          <p:cNvSpPr>
            <a:spLocks noChangeArrowheads="1"/>
          </p:cNvSpPr>
          <p:nvPr/>
        </p:nvSpPr>
        <p:spPr bwMode="auto">
          <a:xfrm>
            <a:off x="3203575" y="6308725"/>
            <a:ext cx="144463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" name="AutoShape 25"/>
          <p:cNvSpPr>
            <a:spLocks noChangeArrowheads="1"/>
          </p:cNvSpPr>
          <p:nvPr/>
        </p:nvSpPr>
        <p:spPr bwMode="auto">
          <a:xfrm>
            <a:off x="1258888" y="5732463"/>
            <a:ext cx="144462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0" name="AutoShape 26"/>
          <p:cNvSpPr>
            <a:spLocks noChangeArrowheads="1"/>
          </p:cNvSpPr>
          <p:nvPr/>
        </p:nvSpPr>
        <p:spPr bwMode="auto">
          <a:xfrm>
            <a:off x="6443663" y="6524625"/>
            <a:ext cx="144462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1" name="AutoShape 27"/>
          <p:cNvSpPr>
            <a:spLocks noChangeArrowheads="1"/>
          </p:cNvSpPr>
          <p:nvPr/>
        </p:nvSpPr>
        <p:spPr bwMode="auto">
          <a:xfrm>
            <a:off x="106363" y="5876925"/>
            <a:ext cx="144462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2" name="Arc 28"/>
          <p:cNvSpPr>
            <a:spLocks/>
          </p:cNvSpPr>
          <p:nvPr/>
        </p:nvSpPr>
        <p:spPr bwMode="auto">
          <a:xfrm rot="14490850" flipV="1">
            <a:off x="-186532" y="5379244"/>
            <a:ext cx="803275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8513"/>
              <a:gd name="T1" fmla="*/ 0 h 21600"/>
              <a:gd name="T2" fmla="*/ 18513 w 18513"/>
              <a:gd name="T3" fmla="*/ 10472 h 21600"/>
              <a:gd name="T4" fmla="*/ 0 w 1851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13" h="21600" fill="none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</a:path>
              <a:path w="18513" h="21600" stroke="0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3" name="AutoShape 29"/>
          <p:cNvSpPr>
            <a:spLocks noChangeArrowheads="1"/>
          </p:cNvSpPr>
          <p:nvPr/>
        </p:nvSpPr>
        <p:spPr bwMode="auto">
          <a:xfrm>
            <a:off x="2843213" y="6713538"/>
            <a:ext cx="144462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4" name="Arc 30"/>
          <p:cNvSpPr>
            <a:spLocks/>
          </p:cNvSpPr>
          <p:nvPr/>
        </p:nvSpPr>
        <p:spPr bwMode="auto">
          <a:xfrm rot="19538892" flipV="1">
            <a:off x="6659563" y="5661025"/>
            <a:ext cx="574675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3261"/>
              <a:gd name="T1" fmla="*/ 0 h 21600"/>
              <a:gd name="T2" fmla="*/ 13261 w 13261"/>
              <a:gd name="T3" fmla="*/ 4550 h 21600"/>
              <a:gd name="T4" fmla="*/ 0 w 1326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261" h="21600" fill="none" extrusionOk="0">
                <a:moveTo>
                  <a:pt x="-1" y="0"/>
                </a:moveTo>
                <a:cubicBezTo>
                  <a:pt x="4803" y="0"/>
                  <a:pt x="9469" y="1601"/>
                  <a:pt x="13261" y="4549"/>
                </a:cubicBezTo>
              </a:path>
              <a:path w="13261" h="21600" stroke="0" extrusionOk="0">
                <a:moveTo>
                  <a:pt x="-1" y="0"/>
                </a:moveTo>
                <a:cubicBezTo>
                  <a:pt x="4803" y="0"/>
                  <a:pt x="9469" y="1601"/>
                  <a:pt x="13261" y="454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5" name="Arc 31"/>
          <p:cNvSpPr>
            <a:spLocks/>
          </p:cNvSpPr>
          <p:nvPr/>
        </p:nvSpPr>
        <p:spPr bwMode="auto">
          <a:xfrm rot="12781699" flipV="1">
            <a:off x="412750" y="6454775"/>
            <a:ext cx="414338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9531"/>
              <a:gd name="T1" fmla="*/ 0 h 21600"/>
              <a:gd name="T2" fmla="*/ 9531 w 9531"/>
              <a:gd name="T3" fmla="*/ 2216 h 21600"/>
              <a:gd name="T4" fmla="*/ 0 w 953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531" h="21600" fill="none" extrusionOk="0">
                <a:moveTo>
                  <a:pt x="-1" y="0"/>
                </a:moveTo>
                <a:cubicBezTo>
                  <a:pt x="3304" y="0"/>
                  <a:pt x="6565" y="758"/>
                  <a:pt x="9530" y="2216"/>
                </a:cubicBezTo>
              </a:path>
              <a:path w="9531" h="21600" stroke="0" extrusionOk="0">
                <a:moveTo>
                  <a:pt x="-1" y="0"/>
                </a:moveTo>
                <a:cubicBezTo>
                  <a:pt x="3304" y="0"/>
                  <a:pt x="6565" y="758"/>
                  <a:pt x="9530" y="2216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6" name="Arc 32"/>
          <p:cNvSpPr>
            <a:spLocks/>
          </p:cNvSpPr>
          <p:nvPr/>
        </p:nvSpPr>
        <p:spPr bwMode="auto">
          <a:xfrm rot="19644879" flipV="1">
            <a:off x="2071688" y="5756275"/>
            <a:ext cx="298450" cy="431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8513"/>
              <a:gd name="T1" fmla="*/ 0 h 21600"/>
              <a:gd name="T2" fmla="*/ 18513 w 18513"/>
              <a:gd name="T3" fmla="*/ 10472 h 21600"/>
              <a:gd name="T4" fmla="*/ 0 w 1851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13" h="21600" fill="none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</a:path>
              <a:path w="18513" h="21600" stroke="0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7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1116013" y="6165850"/>
            <a:ext cx="215900" cy="2143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58" name="AutoShape 34"/>
          <p:cNvSpPr>
            <a:spLocks noChangeArrowheads="1"/>
          </p:cNvSpPr>
          <p:nvPr/>
        </p:nvSpPr>
        <p:spPr bwMode="auto">
          <a:xfrm>
            <a:off x="2051050" y="6237288"/>
            <a:ext cx="144463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9" name="AutoShape 35"/>
          <p:cNvSpPr>
            <a:spLocks noChangeArrowheads="1"/>
          </p:cNvSpPr>
          <p:nvPr/>
        </p:nvSpPr>
        <p:spPr bwMode="auto">
          <a:xfrm>
            <a:off x="3059113" y="5949950"/>
            <a:ext cx="71437" cy="71438"/>
          </a:xfrm>
          <a:prstGeom prst="flowChartDecision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0" name="AutoShape 36"/>
          <p:cNvSpPr>
            <a:spLocks noChangeArrowheads="1"/>
          </p:cNvSpPr>
          <p:nvPr/>
        </p:nvSpPr>
        <p:spPr bwMode="auto">
          <a:xfrm>
            <a:off x="179388" y="5373688"/>
            <a:ext cx="144462" cy="144462"/>
          </a:xfrm>
          <a:prstGeom prst="flowChartDecision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1" name="AutoShape 37"/>
          <p:cNvSpPr>
            <a:spLocks noChangeArrowheads="1"/>
          </p:cNvSpPr>
          <p:nvPr/>
        </p:nvSpPr>
        <p:spPr bwMode="auto">
          <a:xfrm>
            <a:off x="1835150" y="6381750"/>
            <a:ext cx="144463" cy="144463"/>
          </a:xfrm>
          <a:prstGeom prst="flowChartDecision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2" name="AutoShape 38"/>
          <p:cNvSpPr>
            <a:spLocks noChangeArrowheads="1"/>
          </p:cNvSpPr>
          <p:nvPr/>
        </p:nvSpPr>
        <p:spPr bwMode="auto">
          <a:xfrm>
            <a:off x="3203575" y="6453188"/>
            <a:ext cx="71438" cy="71437"/>
          </a:xfrm>
          <a:prstGeom prst="flowChartDecision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" tmFilter="0, 0; .2, .5; .8, .5; 1, 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" autoRev="1" fill="hold"/>
                                        <p:tgtEl>
                                          <p:spTgt spid="10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" tmFilter="0, 0; .2, .5; .8, .5; 1, 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50" autoRev="1" fill="hold"/>
                                        <p:tgtEl>
                                          <p:spTgt spid="10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300" tmFilter="0, 0; .2, .5; .8, .5; 1, 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50" autoRev="1" fill="hold"/>
                                        <p:tgtEl>
                                          <p:spTgt spid="10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"/>
                            </p:stCondLst>
                            <p:childTnLst>
                              <p:par>
                                <p:cTn id="1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300" tmFilter="0, 0; .2, .5; .8, .5; 1, 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150" autoRev="1" fill="hold"/>
                                        <p:tgtEl>
                                          <p:spTgt spid="10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" tmFilter="0, 0; .2, .5; .8, .5; 1, 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150" autoRev="1" fill="hold"/>
                                        <p:tgtEl>
                                          <p:spTgt spid="10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300" tmFilter="0, 0; .2, .5; .8, .5; 1, 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50" autoRev="1" fill="hold"/>
                                        <p:tgtEl>
                                          <p:spTgt spid="1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300" tmFilter="0, 0; .2, .5; .8, .5; 1, 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150" autoRev="1" fill="hold"/>
                                        <p:tgtEl>
                                          <p:spTgt spid="10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"/>
                            </p:stCondLst>
                            <p:childTnLst>
                              <p:par>
                                <p:cTn id="3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300" tmFilter="0, 0; .2, .5; .8, .5; 1, 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50" autoRev="1" fill="hold"/>
                                        <p:tgtEl>
                                          <p:spTgt spid="10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300" tmFilter="0, 0; .2, .5; .8, .5; 1, 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150" autoRev="1" fill="hold"/>
                                        <p:tgtEl>
                                          <p:spTgt spid="10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" grpId="0" animBg="1"/>
      <p:bldP spid="1041" grpId="0" animBg="1"/>
      <p:bldP spid="1042" grpId="0" animBg="1"/>
      <p:bldP spid="1043" grpId="0" animBg="1"/>
      <p:bldP spid="1048" grpId="0" animBg="1"/>
      <p:bldP spid="1049" grpId="0" animBg="1"/>
      <p:bldP spid="1050" grpId="0" animBg="1"/>
      <p:bldP spid="1053" grpId="0" animBg="1"/>
      <p:bldP spid="1058" grpId="0" animBg="1"/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rgbClr val="6699FF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rgbClr val="6699FF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mailto:cshwang@mx.nthu.edu.tw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844824"/>
            <a:ext cx="7920880" cy="1728192"/>
          </a:xfrm>
        </p:spPr>
        <p:txBody>
          <a:bodyPr/>
          <a:lstStyle/>
          <a:p>
            <a:r>
              <a:rPr lang="zh-TW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創造力與人性的經濟學</a:t>
            </a:r>
            <a:r>
              <a:rPr lang="zh-TW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傳承</a:t>
            </a:r>
            <a: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（一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）</a:t>
            </a:r>
            <a:endParaRPr lang="zh-TW" altLang="zh-TW" sz="3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3645024"/>
            <a:ext cx="6696744" cy="2016224"/>
          </a:xfrm>
        </p:spPr>
        <p:txBody>
          <a:bodyPr/>
          <a:lstStyle/>
          <a:p>
            <a:r>
              <a:rPr lang="zh-TW" altLang="zh-TW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黃春興</a:t>
            </a:r>
            <a:r>
              <a:rPr lang="zh-TW" altLang="en-US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清華大學 經濟學系</a:t>
            </a:r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2014/12/06 </a:t>
            </a:r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於 談判管理學會</a:t>
            </a:r>
            <a:endParaRPr lang="zh-TW" altLang="zh-TW" sz="2400" b="1" dirty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CD1680D-2EAE-47AB-9917-EC497C6390DE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02.1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四個理論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10</a:t>
            </a:fld>
            <a:endParaRPr lang="en-US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zh-TW" altLang="en-US" dirty="0" smtClean="0"/>
              <a:t>傳統上，完整的經濟學（作為社會科學）必須涵蓋四個理論：</a:t>
            </a:r>
            <a:endParaRPr lang="en-US" altLang="zh-TW" dirty="0" smtClean="0"/>
          </a:p>
          <a:p>
            <a:pPr marL="1344613" lvl="1" indent="-720725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交換論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344613" lvl="1" indent="-720725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成長論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344613" lvl="1" indent="-720725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秩序論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344613" lvl="1" indent="-720725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文明論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02.2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交換論 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1600" y="1556792"/>
            <a:ext cx="7848872" cy="4896544"/>
          </a:xfrm>
        </p:spPr>
        <p:txBody>
          <a:bodyPr/>
          <a:lstStyle/>
          <a:p>
            <a:pPr marL="514350" indent="-514350"/>
            <a:r>
              <a:rPr lang="zh-TW" altLang="en-US" dirty="0" smtClean="0"/>
              <a:t>探討決定生產、分配與消費之經濟活動的手段。</a:t>
            </a:r>
            <a:endParaRPr lang="en-US" altLang="zh-TW" dirty="0" smtClean="0"/>
          </a:p>
          <a:p>
            <a:pPr marL="514350" indent="-514350"/>
            <a:r>
              <a:rPr lang="zh-TW" altLang="en-US" dirty="0" smtClean="0"/>
              <a:t>傳承：</a:t>
            </a:r>
            <a:r>
              <a:rPr lang="zh-TW" altLang="en-US" dirty="0" smtClean="0">
                <a:solidFill>
                  <a:srgbClr val="FF0000"/>
                </a:solidFill>
              </a:rPr>
              <a:t>以價格取代價值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市場供需替代勞動價值理論（或稱成本訂價理論）。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價格機制替代計畫命令或政府干預。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11</a:t>
            </a:fld>
            <a:endParaRPr lang="en-US" altLang="zh-TW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02.3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成長論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1600" y="1484784"/>
            <a:ext cx="7715200" cy="4641379"/>
          </a:xfrm>
        </p:spPr>
        <p:txBody>
          <a:bodyPr/>
          <a:lstStyle/>
          <a:p>
            <a:pPr marL="514350" indent="-514350"/>
            <a:r>
              <a:rPr lang="zh-TW" altLang="en-US" dirty="0" smtClean="0"/>
              <a:t>探討個人與社會的經濟持續成長。</a:t>
            </a:r>
            <a:endParaRPr lang="en-US" altLang="zh-TW" dirty="0" smtClean="0"/>
          </a:p>
          <a:p>
            <a:pPr marL="514350" indent="-514350"/>
            <a:r>
              <a:rPr lang="zh-TW" altLang="en-US" dirty="0" smtClean="0"/>
              <a:t>經濟成長的驅動力：</a:t>
            </a:r>
            <a:endParaRPr lang="en-US" altLang="zh-TW" dirty="0" smtClean="0"/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古典時代的人口與土地。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十九世紀的分工、資本、科技、國際貿易。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當代的組織、制度、知識。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12</a:t>
            </a:fld>
            <a:endParaRPr lang="en-US" altLang="zh-TW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02.4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秩序論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1600" y="1556792"/>
            <a:ext cx="7776864" cy="4608512"/>
          </a:xfrm>
        </p:spPr>
        <p:txBody>
          <a:bodyPr/>
          <a:lstStyle/>
          <a:p>
            <a:pPr marL="514350" indent="-514350"/>
            <a:r>
              <a:rPr lang="zh-TW" altLang="en-US" dirty="0" smtClean="0"/>
              <a:t>探討經濟社會的結合和運作。</a:t>
            </a:r>
            <a:endParaRPr lang="en-US" altLang="zh-TW" dirty="0" smtClean="0"/>
          </a:p>
          <a:p>
            <a:pPr marL="514350" indent="-514350"/>
            <a:r>
              <a:rPr lang="zh-TW" altLang="en-US" dirty="0" smtClean="0"/>
              <a:t>秩序的光譜：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自發秩序。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干預與管制。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計畫與控制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514350" indent="-514350"/>
            <a:r>
              <a:rPr lang="zh-TW" altLang="en-US" dirty="0" smtClean="0"/>
              <a:t>傳承：</a:t>
            </a:r>
            <a:endParaRPr lang="en-US" altLang="zh-TW" dirty="0" smtClean="0"/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自發秩序。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謹防政府的濫權。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警戒是自由的代價。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13</a:t>
            </a:fld>
            <a:endParaRPr lang="en-US" altLang="zh-TW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02.5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文明論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556792"/>
            <a:ext cx="7571184" cy="4497363"/>
          </a:xfrm>
        </p:spPr>
        <p:txBody>
          <a:bodyPr/>
          <a:lstStyle/>
          <a:p>
            <a:pPr marL="514350" lvl="1" indent="-514350">
              <a:buFontTx/>
              <a:buChar char="•"/>
            </a:pPr>
            <a:r>
              <a:rPr lang="zh-TW" altLang="en-US" sz="3200" dirty="0" smtClean="0">
                <a:solidFill>
                  <a:schemeClr val="tx1"/>
                </a:solidFill>
              </a:rPr>
              <a:t>探討：</a:t>
            </a:r>
            <a:r>
              <a:rPr lang="zh-TW" altLang="en-US" sz="32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自由人所組成的社會，能發展出什麼樣的生活方式和人類文明？</a:t>
            </a:r>
            <a:endParaRPr lang="zh-TW" altLang="zh-TW" sz="320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/>
            <a:r>
              <a:rPr lang="zh-TW" altLang="en-US" dirty="0" smtClean="0"/>
              <a:t>文明的要素：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資本主義強調的效用與自由。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福利國家主張生活各層面的最低保障。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社會民主主義提出互助、環保、公平。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dirty="0" smtClean="0">
                <a:solidFill>
                  <a:schemeClr val="tx1"/>
                </a:solidFill>
              </a:rPr>
              <a:t>傳承：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無法把全部的文明要素都放入，只能挑選可以推論出其他要素之要素。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14</a:t>
            </a:fld>
            <a:endParaRPr lang="en-US" altLang="zh-TW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02.6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文明要素的挑選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挑選文明要素，並</a:t>
            </a:r>
            <a:r>
              <a:rPr lang="zh-TW" altLang="en-US" b="1" dirty="0" smtClean="0">
                <a:solidFill>
                  <a:srgbClr val="FF0000"/>
                </a:solidFill>
              </a:rPr>
              <a:t>不</a:t>
            </a:r>
            <a:r>
              <a:rPr lang="zh-TW" altLang="en-US" dirty="0" smtClean="0"/>
              <a:t>是在超市挑選成分豐富的奶粉。</a:t>
            </a:r>
            <a:endParaRPr lang="en-US" altLang="zh-TW" dirty="0" smtClean="0"/>
          </a:p>
          <a:p>
            <a:r>
              <a:rPr lang="zh-TW" altLang="en-US" dirty="0" smtClean="0"/>
              <a:t>各種要素都是個人行動與互動的</a:t>
            </a:r>
            <a:r>
              <a:rPr lang="zh-TW" altLang="en-US" dirty="0" smtClean="0">
                <a:solidFill>
                  <a:srgbClr val="FF0000"/>
                </a:solidFill>
              </a:rPr>
              <a:t>結果和現象</a:t>
            </a:r>
            <a:r>
              <a:rPr lang="zh-TW" altLang="en-US" dirty="0" smtClean="0"/>
              <a:t>，我們只能挑選制度，然後期待個人在制度下能展現我們期待的結果和現象。</a:t>
            </a:r>
            <a:endParaRPr lang="en-US" altLang="zh-TW" dirty="0" smtClean="0"/>
          </a:p>
          <a:p>
            <a:r>
              <a:rPr lang="zh-TW" altLang="en-US" dirty="0" smtClean="0"/>
              <a:t>譬如：經濟成長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02.7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第五個理論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412776"/>
            <a:ext cx="8064896" cy="5184576"/>
          </a:xfrm>
        </p:spPr>
        <p:txBody>
          <a:bodyPr/>
          <a:lstStyle/>
          <a:p>
            <a:pPr marL="514350" indent="-514350"/>
            <a:r>
              <a:rPr lang="zh-TW" altLang="en-US" dirty="0" smtClean="0"/>
              <a:t>前面四項理論陳述的對象是一個在理想運作下的社會。</a:t>
            </a:r>
            <a:endParaRPr lang="en-US" altLang="zh-TW" dirty="0" smtClean="0"/>
          </a:p>
          <a:p>
            <a:pPr marL="1314450" lvl="2" indent="-504825"/>
            <a:r>
              <a:rPr lang="zh-TW" altLang="en-US" dirty="0" smtClean="0"/>
              <a:t>當我們的社會</a:t>
            </a:r>
            <a:r>
              <a:rPr lang="zh-TW" altLang="en-US" dirty="0" smtClean="0">
                <a:solidFill>
                  <a:srgbClr val="C00000"/>
                </a:solidFill>
              </a:rPr>
              <a:t>迷失後，</a:t>
            </a:r>
            <a:r>
              <a:rPr lang="zh-TW" altLang="en-US" dirty="0" smtClean="0"/>
              <a:t>我們需要轉型理論將已經迷失的社會引導回來。</a:t>
            </a:r>
            <a:endParaRPr lang="en-US" altLang="zh-TW" dirty="0" smtClean="0"/>
          </a:p>
          <a:p>
            <a:pPr marL="514350" indent="-514350"/>
            <a:r>
              <a:rPr lang="zh-TW" altLang="en-US" dirty="0" smtClean="0"/>
              <a:t>曾經有過的轉型理論：</a:t>
            </a:r>
            <a:endParaRPr lang="en-US" altLang="zh-TW" dirty="0" smtClean="0"/>
          </a:p>
          <a:p>
            <a:pPr marL="1314450" lvl="2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大量失業的均衡（凱因斯理論</a:t>
            </a:r>
            <a:r>
              <a:rPr lang="en-US" altLang="zh-TW" dirty="0" err="1" smtClean="0">
                <a:solidFill>
                  <a:schemeClr val="tx1"/>
                </a:solidFill>
              </a:rPr>
              <a:t>vs</a:t>
            </a:r>
            <a:r>
              <a:rPr lang="zh-TW" altLang="en-US" dirty="0" smtClean="0">
                <a:solidFill>
                  <a:schemeClr val="tx1"/>
                </a:solidFill>
              </a:rPr>
              <a:t>古典經濟理論）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314450" lvl="2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短缺經濟（新古典理論</a:t>
            </a:r>
            <a:r>
              <a:rPr lang="en-US" altLang="zh-TW" dirty="0" err="1" smtClean="0"/>
              <a:t>vs</a:t>
            </a:r>
            <a:r>
              <a:rPr lang="zh-TW" altLang="en-US" dirty="0" smtClean="0">
                <a:solidFill>
                  <a:schemeClr val="tx1"/>
                </a:solidFill>
              </a:rPr>
              <a:t>計畫經濟）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dirty="0" smtClean="0"/>
              <a:t>當前的迷失：</a:t>
            </a:r>
            <a:r>
              <a:rPr lang="zh-TW" altLang="en-US" dirty="0" smtClean="0">
                <a:solidFill>
                  <a:srgbClr val="FF0000"/>
                </a:solidFill>
              </a:rPr>
              <a:t>財富集中化。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514350" indent="-514350"/>
            <a:r>
              <a:rPr lang="zh-TW" altLang="en-US" dirty="0" smtClean="0"/>
              <a:t>應有轉型理論：奧地利學派</a:t>
            </a:r>
            <a:r>
              <a:rPr lang="en-US" altLang="zh-TW" dirty="0" err="1" smtClean="0"/>
              <a:t>vs</a:t>
            </a:r>
            <a:r>
              <a:rPr lang="zh-TW" altLang="en-US" dirty="0" smtClean="0"/>
              <a:t>綜合經濟學派。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16</a:t>
            </a:fld>
            <a:endParaRPr lang="en-US" altLang="zh-TW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02.7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四次演講題目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628800"/>
            <a:ext cx="7787208" cy="4497363"/>
          </a:xfrm>
        </p:spPr>
        <p:txBody>
          <a:bodyPr/>
          <a:lstStyle/>
          <a:p>
            <a:pPr>
              <a:buNone/>
            </a:pP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創造力與人性的經濟學傳承</a:t>
            </a:r>
            <a:endParaRPr lang="en-US" altLang="zh-TW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939800" indent="-514350">
              <a:buFont typeface="+mj-ea"/>
              <a:buAutoNum type="ea1ChtPeriod"/>
            </a:pPr>
            <a:r>
              <a:rPr lang="zh-TW" altLang="en-US" sz="2800" dirty="0" smtClean="0">
                <a:solidFill>
                  <a:schemeClr val="tx1"/>
                </a:solidFill>
                <a:ea typeface="標楷體" pitchFamily="65" charset="-120"/>
              </a:rPr>
              <a:t>經濟學的傳承與價值理論</a:t>
            </a:r>
            <a:endParaRPr lang="en-US" altLang="zh-TW" sz="2800" dirty="0" smtClean="0">
              <a:solidFill>
                <a:schemeClr val="tx1"/>
              </a:solidFill>
              <a:ea typeface="標楷體" pitchFamily="65" charset="-120"/>
            </a:endParaRPr>
          </a:p>
          <a:p>
            <a:pPr marL="1252538" lvl="2" indent="-514350"/>
            <a: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  <a:t>Smith</a:t>
            </a:r>
            <a:r>
              <a:rPr lang="zh-TW" altLang="en-US" dirty="0" smtClean="0">
                <a:solidFill>
                  <a:schemeClr val="tx1"/>
                </a:solidFill>
                <a:ea typeface="標楷體" pitchFamily="65" charset="-120"/>
              </a:rPr>
              <a:t>與奧地利學派、價值與價格</a:t>
            </a:r>
            <a:endParaRPr lang="en-US" altLang="zh-TW" dirty="0" smtClean="0">
              <a:solidFill>
                <a:schemeClr val="tx1"/>
              </a:solidFill>
              <a:ea typeface="標楷體" pitchFamily="65" charset="-120"/>
            </a:endParaRPr>
          </a:p>
          <a:p>
            <a:pPr marL="939800" indent="-514350">
              <a:buFont typeface="+mj-lt"/>
              <a:buAutoNum type="ea1ChtPeriod"/>
            </a:pPr>
            <a:r>
              <a:rPr lang="zh-TW" altLang="en-US" sz="2800" dirty="0" smtClean="0">
                <a:solidFill>
                  <a:schemeClr val="tx1"/>
                </a:solidFill>
                <a:ea typeface="標楷體" pitchFamily="65" charset="-120"/>
              </a:rPr>
              <a:t>經濟成長的力量</a:t>
            </a:r>
            <a:endParaRPr lang="en-US" altLang="zh-TW" sz="2800" dirty="0" smtClean="0">
              <a:solidFill>
                <a:schemeClr val="tx1"/>
              </a:solidFill>
              <a:ea typeface="標楷體" pitchFamily="65" charset="-120"/>
            </a:endParaRPr>
          </a:p>
          <a:p>
            <a:pPr marL="1252538" lvl="2" indent="-514350"/>
            <a:r>
              <a:rPr lang="zh-TW" altLang="en-US" dirty="0" smtClean="0">
                <a:solidFill>
                  <a:schemeClr val="tx1"/>
                </a:solidFill>
                <a:ea typeface="標楷體" pitchFamily="65" charset="-120"/>
              </a:rPr>
              <a:t>市場機能、資本與知識、消費的精緻化</a:t>
            </a:r>
            <a:endParaRPr lang="en-US" altLang="zh-TW" dirty="0" smtClean="0">
              <a:solidFill>
                <a:schemeClr val="tx1"/>
              </a:solidFill>
              <a:ea typeface="標楷體" pitchFamily="65" charset="-120"/>
            </a:endParaRPr>
          </a:p>
          <a:p>
            <a:pPr marL="939800" indent="-514350">
              <a:buFont typeface="+mj-lt"/>
              <a:buAutoNum type="ea1ChtPeriod"/>
            </a:pPr>
            <a:r>
              <a:rPr lang="zh-TW" altLang="en-US" sz="2800" dirty="0" smtClean="0">
                <a:solidFill>
                  <a:schemeClr val="tx1"/>
                </a:solidFill>
                <a:ea typeface="標楷體" pitchFamily="65" charset="-120"/>
              </a:rPr>
              <a:t>經濟秩序與政府</a:t>
            </a:r>
            <a:endParaRPr lang="en-US" altLang="zh-TW" sz="2800" dirty="0" smtClean="0">
              <a:solidFill>
                <a:schemeClr val="tx1"/>
              </a:solidFill>
              <a:ea typeface="標楷體" pitchFamily="65" charset="-120"/>
            </a:endParaRPr>
          </a:p>
          <a:p>
            <a:pPr marL="1252538" lvl="2" indent="-514350"/>
            <a:r>
              <a:rPr lang="zh-TW" altLang="en-US" dirty="0" smtClean="0">
                <a:solidFill>
                  <a:schemeClr val="tx1"/>
                </a:solidFill>
                <a:ea typeface="標楷體" pitchFamily="65" charset="-120"/>
              </a:rPr>
              <a:t>創造性破壞、財富分配、惡性政策、稅制</a:t>
            </a:r>
            <a:endParaRPr lang="en-US" altLang="zh-TW" dirty="0" smtClean="0">
              <a:solidFill>
                <a:schemeClr val="tx1"/>
              </a:solidFill>
              <a:ea typeface="標楷體" pitchFamily="65" charset="-120"/>
            </a:endParaRPr>
          </a:p>
          <a:p>
            <a:pPr marL="939800" indent="-514350">
              <a:buFont typeface="+mj-lt"/>
              <a:buAutoNum type="ea1ChtPeriod"/>
            </a:pPr>
            <a:r>
              <a:rPr lang="zh-TW" altLang="en-US" sz="2800" dirty="0" smtClean="0">
                <a:solidFill>
                  <a:schemeClr val="tx1"/>
                </a:solidFill>
                <a:ea typeface="標楷體" pitchFamily="65" charset="-120"/>
              </a:rPr>
              <a:t>第三次大轉型</a:t>
            </a:r>
            <a:endParaRPr lang="en-US" altLang="zh-TW" sz="2800" dirty="0" smtClean="0">
              <a:solidFill>
                <a:schemeClr val="tx1"/>
              </a:solidFill>
              <a:ea typeface="標楷體" pitchFamily="65" charset="-120"/>
            </a:endParaRPr>
          </a:p>
          <a:p>
            <a:pPr marL="1252538" lvl="2" indent="-514350"/>
            <a:r>
              <a:rPr lang="zh-TW" altLang="en-US" dirty="0" smtClean="0">
                <a:solidFill>
                  <a:schemeClr val="tx1"/>
                </a:solidFill>
                <a:ea typeface="標楷體" pitchFamily="65" charset="-120"/>
              </a:rPr>
              <a:t>計畫幽靈、政治市場、新轉型理論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17</a:t>
            </a:fld>
            <a:endParaRPr lang="en-US" altLang="zh-TW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02.8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第一次演講內容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628800"/>
            <a:ext cx="7787208" cy="4497363"/>
          </a:xfrm>
        </p:spPr>
        <p:txBody>
          <a:bodyPr/>
          <a:lstStyle/>
          <a:p>
            <a:pPr marL="342900" lvl="1" indent="-342900">
              <a:buNone/>
            </a:pPr>
            <a:r>
              <a:rPr lang="zh-TW" altLang="en-US" sz="3200" b="1" dirty="0" smtClean="0">
                <a:solidFill>
                  <a:srgbClr val="FF0000"/>
                </a:solidFill>
                <a:ea typeface="標楷體" pitchFamily="65" charset="-120"/>
              </a:rPr>
              <a:t>一、經濟學的傳承與價值論</a:t>
            </a:r>
            <a:endParaRPr lang="en-US" altLang="zh-TW" sz="3200" b="1" dirty="0" smtClean="0">
              <a:solidFill>
                <a:srgbClr val="FF0000"/>
              </a:solidFill>
              <a:ea typeface="標楷體" pitchFamily="65" charset="-120"/>
            </a:endParaRPr>
          </a:p>
          <a:p>
            <a:pPr marL="1520825" lvl="1" indent="-514350">
              <a:buNone/>
            </a:pPr>
            <a:r>
              <a:rPr lang="en-US" altLang="zh-TW" dirty="0" smtClean="0">
                <a:solidFill>
                  <a:schemeClr val="tx1"/>
                </a:solidFill>
              </a:rPr>
              <a:t>01. </a:t>
            </a:r>
            <a:r>
              <a:rPr lang="zh-TW" altLang="en-US" dirty="0" smtClean="0">
                <a:solidFill>
                  <a:schemeClr val="tx1"/>
                </a:solidFill>
              </a:rPr>
              <a:t> 題目 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520825" lvl="1" indent="-514350">
              <a:buNone/>
            </a:pPr>
            <a:r>
              <a:rPr lang="en-US" altLang="zh-TW" dirty="0" smtClean="0">
                <a:solidFill>
                  <a:schemeClr val="tx1"/>
                </a:solidFill>
              </a:rPr>
              <a:t>02.  </a:t>
            </a:r>
            <a:r>
              <a:rPr lang="zh-TW" altLang="en-US" dirty="0" smtClean="0">
                <a:solidFill>
                  <a:schemeClr val="tx1"/>
                </a:solidFill>
              </a:rPr>
              <a:t>經濟學的內容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520825" lvl="1" indent="-514350">
              <a:buNone/>
            </a:pPr>
            <a:r>
              <a:rPr lang="en-US" altLang="zh-TW" dirty="0" smtClean="0">
                <a:solidFill>
                  <a:schemeClr val="tx1"/>
                </a:solidFill>
              </a:rPr>
              <a:t>03.  </a:t>
            </a:r>
            <a:r>
              <a:rPr lang="zh-TW" altLang="en-US" dirty="0" smtClean="0">
                <a:solidFill>
                  <a:schemeClr val="tx1"/>
                </a:solidFill>
              </a:rPr>
              <a:t>經濟學的起源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520825" lvl="1" indent="-514350">
              <a:buNone/>
            </a:pPr>
            <a:r>
              <a:rPr lang="en-US" altLang="zh-TW" dirty="0" smtClean="0">
                <a:solidFill>
                  <a:schemeClr val="tx1"/>
                </a:solidFill>
              </a:rPr>
              <a:t>04. 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Adam Smith </a:t>
            </a:r>
            <a:r>
              <a:rPr lang="zh-TW" altLang="en-US" dirty="0" smtClean="0">
                <a:solidFill>
                  <a:schemeClr val="tx1"/>
                </a:solidFill>
              </a:rPr>
              <a:t>的傳承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520825" lvl="1" indent="-514350">
              <a:buNone/>
            </a:pPr>
            <a:r>
              <a:rPr lang="en-US" altLang="zh-TW" dirty="0" smtClean="0">
                <a:solidFill>
                  <a:schemeClr val="tx1"/>
                </a:solidFill>
              </a:rPr>
              <a:t>05.</a:t>
            </a:r>
            <a:r>
              <a:rPr lang="zh-TW" altLang="en-US" dirty="0" smtClean="0">
                <a:solidFill>
                  <a:schemeClr val="tx1"/>
                </a:solidFill>
              </a:rPr>
              <a:t>  奧地利學派的傳承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520825" lvl="1" indent="-514350">
              <a:buNone/>
            </a:pPr>
            <a:r>
              <a:rPr lang="en-US" altLang="zh-TW" dirty="0" smtClean="0">
                <a:solidFill>
                  <a:schemeClr val="tx1"/>
                </a:solidFill>
              </a:rPr>
              <a:t>06.  </a:t>
            </a:r>
            <a:r>
              <a:rPr lang="zh-TW" altLang="en-US" dirty="0" smtClean="0">
                <a:solidFill>
                  <a:schemeClr val="tx1"/>
                </a:solidFill>
              </a:rPr>
              <a:t>價格與價值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520825" lvl="1" indent="-514350">
              <a:buNone/>
            </a:pPr>
            <a:r>
              <a:rPr lang="en-US" altLang="zh-TW" dirty="0" smtClean="0">
                <a:solidFill>
                  <a:schemeClr val="tx1"/>
                </a:solidFill>
              </a:rPr>
              <a:t>07.</a:t>
            </a:r>
            <a:r>
              <a:rPr lang="zh-TW" altLang="en-US" dirty="0" smtClean="0">
                <a:solidFill>
                  <a:schemeClr val="tx1"/>
                </a:solidFill>
              </a:rPr>
              <a:t>  一些被簡化的經濟學概念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18</a:t>
            </a:fld>
            <a:endParaRPr lang="en-US" altLang="zh-TW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700808"/>
            <a:ext cx="9144000" cy="126876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03.  </a:t>
            </a:r>
            <a:r>
              <a:rPr lang="zh-TW" altLang="en-US" b="1" dirty="0" smtClean="0">
                <a:solidFill>
                  <a:srgbClr val="FF0000"/>
                </a:solidFill>
              </a:rPr>
              <a:t>經濟學的起源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79712" y="3284984"/>
            <a:ext cx="6336704" cy="2736304"/>
          </a:xfrm>
        </p:spPr>
        <p:txBody>
          <a:bodyPr/>
          <a:lstStyle/>
          <a:p>
            <a:pPr marL="4763" lvl="1" indent="17463"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經濟學的起源問題：</a:t>
            </a:r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（文明論</a:t>
            </a:r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）自由人所組成的社會，能發展出什麼樣的生活方式和人類文明？</a:t>
            </a:r>
            <a:endParaRPr lang="zh-TW" altLang="zh-TW" sz="3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endParaRPr lang="zh-TW" altLang="zh-TW" sz="32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19</a:t>
            </a:fld>
            <a:endParaRPr lang="en-US" altLang="zh-TW" dirty="0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感謝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/>
              </a:rPr>
              <a:t>江炯聰教授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1331640" y="1700808"/>
            <a:ext cx="7056784" cy="4536504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zh-TW" dirty="0" smtClean="0">
                <a:solidFill>
                  <a:srgbClr val="000000"/>
                </a:solidFill>
                <a:latin typeface="Calibri"/>
                <a:cs typeface="Times New Roman"/>
              </a:rPr>
              <a:t>要我以</a:t>
            </a:r>
            <a:r>
              <a:rPr lang="zh-TW" altLang="zh-TW" dirty="0" smtClean="0">
                <a:solidFill>
                  <a:srgbClr val="FF0000"/>
                </a:solidFill>
                <a:latin typeface="Calibri"/>
                <a:cs typeface="Times New Roman"/>
              </a:rPr>
              <a:t>四次共十</a:t>
            </a:r>
            <a:r>
              <a:rPr lang="zh-TW" altLang="en-US" dirty="0" smtClean="0">
                <a:solidFill>
                  <a:srgbClr val="FF0000"/>
                </a:solidFill>
                <a:latin typeface="Calibri"/>
                <a:cs typeface="Times New Roman"/>
              </a:rPr>
              <a:t>多</a:t>
            </a:r>
            <a:r>
              <a:rPr lang="zh-TW" altLang="zh-TW" dirty="0" smtClean="0">
                <a:solidFill>
                  <a:srgbClr val="FF0000"/>
                </a:solidFill>
                <a:latin typeface="Calibri"/>
                <a:cs typeface="Times New Roman"/>
              </a:rPr>
              <a:t>小時</a:t>
            </a:r>
            <a:r>
              <a:rPr lang="zh-TW" altLang="zh-TW" dirty="0" smtClean="0">
                <a:solidFill>
                  <a:srgbClr val="000000"/>
                </a:solidFill>
                <a:latin typeface="Calibri"/>
                <a:cs typeface="Times New Roman"/>
              </a:rPr>
              <a:t>的系列演講，完整地陳述我個人對經濟學的理解。</a:t>
            </a:r>
            <a:endParaRPr lang="en-US" altLang="zh-TW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000000"/>
                </a:solidFill>
                <a:latin typeface="Calibri"/>
                <a:cs typeface="Times New Roman"/>
              </a:rPr>
              <a:t>給這次序列演講</a:t>
            </a:r>
            <a:r>
              <a:rPr lang="zh-TW" altLang="zh-TW" dirty="0" smtClean="0">
                <a:solidFill>
                  <a:srgbClr val="000000"/>
                </a:solidFill>
                <a:latin typeface="Calibri"/>
                <a:cs typeface="Times New Roman"/>
              </a:rPr>
              <a:t>取了很具吸引力的題</a:t>
            </a:r>
            <a:r>
              <a:rPr lang="zh-TW" altLang="en-US" dirty="0" smtClean="0">
                <a:solidFill>
                  <a:srgbClr val="000000"/>
                </a:solidFill>
                <a:latin typeface="Calibri"/>
                <a:cs typeface="Times New Roman"/>
              </a:rPr>
              <a:t>目</a:t>
            </a:r>
            <a:r>
              <a:rPr lang="zh-TW" altLang="zh-TW" dirty="0" smtClean="0">
                <a:solidFill>
                  <a:srgbClr val="000000"/>
                </a:solidFill>
                <a:latin typeface="Calibri"/>
                <a:cs typeface="Times New Roman"/>
              </a:rPr>
              <a:t>。</a:t>
            </a:r>
            <a:endParaRPr lang="en-US" altLang="zh-TW" dirty="0" smtClean="0">
              <a:solidFill>
                <a:srgbClr val="000000"/>
              </a:solidFill>
              <a:latin typeface="Calibri"/>
              <a:cs typeface="Times New Roman"/>
            </a:endParaRPr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</a:t>
            </a:fld>
            <a:endParaRPr lang="en-US" altLang="zh-TW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24936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03.1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蘇格蘭啟蒙問題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pic>
        <p:nvPicPr>
          <p:cNvPr id="29698" name="Picture 2" descr="http://2.blog.xuite.net/2/b/0/5/15196480/blog_359116/txt/56479899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420888"/>
            <a:ext cx="4248472" cy="1930058"/>
          </a:xfrm>
          <a:prstGeom prst="rect">
            <a:avLst/>
          </a:prstGeom>
          <a:noFill/>
        </p:spPr>
      </p:pic>
      <p:pic>
        <p:nvPicPr>
          <p:cNvPr id="13314" name="Picture 2" descr="http://2.blog.xuite.net/2/b/0/5/15196480/blog_359116/txt/56479899/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780928"/>
            <a:ext cx="2757741" cy="3926784"/>
          </a:xfrm>
          <a:prstGeom prst="rect">
            <a:avLst/>
          </a:prstGeom>
          <a:noFill/>
        </p:spPr>
      </p:pic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1619672" y="1268760"/>
            <a:ext cx="6984776" cy="1440160"/>
          </a:xfrm>
        </p:spPr>
        <p:txBody>
          <a:bodyPr/>
          <a:lstStyle/>
          <a:p>
            <a:pPr marL="96838" lvl="1" indent="17463">
              <a:buNone/>
            </a:pPr>
            <a:r>
              <a:rPr lang="zh-TW" altLang="en-US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散居在蘇格蘭高地的部落，如何結合起來擊退強大的英軍，又不會失去原本自由自在的生活？</a:t>
            </a:r>
            <a:endParaRPr lang="zh-TW" altLang="en-US" sz="2800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20</a:t>
            </a:fld>
            <a:endParaRPr lang="en-US" altLang="zh-TW"/>
          </a:p>
        </p:txBody>
      </p:sp>
      <p:sp>
        <p:nvSpPr>
          <p:cNvPr id="8" name="矩形 7"/>
          <p:cNvSpPr/>
          <p:nvPr/>
        </p:nvSpPr>
        <p:spPr>
          <a:xfrm>
            <a:off x="3275856" y="4437112"/>
            <a:ext cx="4968552" cy="2158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6838" lvl="0" indent="17463">
              <a:spcBef>
                <a:spcPct val="20000"/>
              </a:spcBef>
            </a:pPr>
            <a:r>
              <a:rPr lang="en-US" altLang="zh-TW" sz="2400" b="1" kern="0" dirty="0" err="1" smtClean="0">
                <a:solidFill>
                  <a:srgbClr val="7030A0"/>
                </a:solidFill>
                <a:latin typeface="Arial"/>
                <a:ea typeface="新細明體"/>
              </a:rPr>
              <a:t>Braveheart</a:t>
            </a:r>
            <a:endParaRPr lang="en-US" altLang="zh-TW" sz="2400" b="1" kern="0" dirty="0" smtClean="0">
              <a:solidFill>
                <a:srgbClr val="7030A0"/>
              </a:solidFill>
              <a:latin typeface="Arial"/>
              <a:ea typeface="新細明體"/>
            </a:endParaRPr>
          </a:p>
          <a:p>
            <a:pPr marL="96838" lvl="0" indent="17463">
              <a:spcBef>
                <a:spcPct val="20000"/>
              </a:spcBef>
            </a:pPr>
            <a:r>
              <a:rPr lang="en-US" altLang="zh-TW" sz="2400" b="1" kern="0" dirty="0" smtClean="0">
                <a:solidFill>
                  <a:srgbClr val="7030A0"/>
                </a:solidFill>
                <a:latin typeface="Arial"/>
                <a:ea typeface="新細明體"/>
              </a:rPr>
              <a:t>《</a:t>
            </a:r>
            <a:r>
              <a:rPr lang="zh-TW" altLang="en-US" sz="2400" b="1" kern="0" dirty="0" smtClean="0">
                <a:solidFill>
                  <a:srgbClr val="7030A0"/>
                </a:solidFill>
                <a:latin typeface="Arial"/>
                <a:ea typeface="新細明體"/>
              </a:rPr>
              <a:t>梅爾吉勃遜之英雄本色</a:t>
            </a:r>
            <a:r>
              <a:rPr lang="en-US" altLang="zh-TW" sz="2400" b="1" kern="0" dirty="0" smtClean="0">
                <a:solidFill>
                  <a:srgbClr val="7030A0"/>
                </a:solidFill>
                <a:latin typeface="Arial"/>
                <a:ea typeface="新細明體"/>
              </a:rPr>
              <a:t>》</a:t>
            </a:r>
          </a:p>
          <a:p>
            <a:pPr marL="96838" lvl="0" indent="17463">
              <a:spcBef>
                <a:spcPct val="20000"/>
              </a:spcBef>
            </a:pPr>
            <a:r>
              <a:rPr lang="zh-TW" altLang="en-US" sz="2400" kern="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威廉華勒斯對準備逃跑的蘇格蘭民兵說：「英軍或許可以奪走我們的性命，但奪不走我們的自由！」</a:t>
            </a:r>
            <a:endParaRPr lang="zh-TW" altLang="en-US" sz="2400" kern="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03.2 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西方的文明基本問題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21</a:t>
            </a:fld>
            <a:endParaRPr lang="en-US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683568" y="1412776"/>
            <a:ext cx="8013576" cy="4525963"/>
          </a:xfrm>
        </p:spPr>
        <p:txBody>
          <a:bodyPr/>
          <a:lstStyle/>
          <a:p>
            <a:pPr marL="514350" indent="-514350"/>
            <a:r>
              <a:rPr lang="zh-TW" altLang="en-US" dirty="0" smtClean="0"/>
              <a:t>蘇格蘭啟蒙問題的知識延伸：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3200" dirty="0" smtClean="0">
                <a:solidFill>
                  <a:srgbClr val="002060"/>
                </a:solidFill>
                <a:ea typeface="標楷體" pitchFamily="65" charset="-120"/>
              </a:rPr>
              <a:t>任憑自由人追求個人最大福祉，能否和社會的最大發展相容？（看不見之手定理）</a:t>
            </a:r>
            <a:endParaRPr lang="en-US" altLang="zh-TW" sz="3200" dirty="0" smtClean="0">
              <a:solidFill>
                <a:srgbClr val="002060"/>
              </a:solidFill>
              <a:ea typeface="標楷體" pitchFamily="65" charset="-120"/>
            </a:endParaRPr>
          </a:p>
          <a:p>
            <a:pPr marL="914400" lvl="1" indent="-514350">
              <a:buFontTx/>
              <a:buAutoNum type="arabicPeriod"/>
            </a:pPr>
            <a:r>
              <a:rPr lang="zh-TW" altLang="en-US" sz="3200" dirty="0" smtClean="0">
                <a:solidFill>
                  <a:srgbClr val="002060"/>
                </a:solidFill>
                <a:ea typeface="標楷體" pitchFamily="65" charset="-120"/>
              </a:rPr>
              <a:t>自由人所組成的社會，能發展出什麼樣的生活方式和人類文明？（經濟學／文明論）</a:t>
            </a:r>
            <a:endParaRPr lang="zh-TW" altLang="zh-TW" sz="3200" dirty="0" smtClean="0">
              <a:solidFill>
                <a:srgbClr val="002060"/>
              </a:solidFill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03.3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對照：中國的文明基本問題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556792"/>
            <a:ext cx="7776864" cy="5040560"/>
          </a:xfrm>
        </p:spPr>
        <p:txBody>
          <a:bodyPr/>
          <a:lstStyle/>
          <a:p>
            <a:pPr marL="541338" lvl="0" indent="-455613"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長沮、桀溺耦而耕，孔子過之，使子路問津焉。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541338" lvl="0" indent="-455613"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長沮曰：「夫執輿者為誰？」子路曰：「為孔丘。」曰：「是魯孔丘與？」曰：「是也。」曰：「是知津矣。」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541338" lvl="0" indent="-455613"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問於桀溺，桀溺曰：「子為誰？」曰：「為仲由。」曰：「是魯孔丘之徒與？」對曰：「然。」曰：「滔滔者天下皆是也，而誰以易之？且而與其從辟人之士也，豈若從辟世之士哉？」耰而不輟。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541338" lvl="0" indent="-455613"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子路行以告。夫子憮然曰：「鳥獸不可與同群，吾非斯人之徒與而誰與？</a:t>
            </a:r>
            <a:r>
              <a:rPr lang="zh-TW" altLang="en-US" sz="2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天下有道，丘不與易也。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03.4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中國問題的缺失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19256" cy="4349080"/>
          </a:xfrm>
        </p:spPr>
        <p:txBody>
          <a:bodyPr/>
          <a:lstStyle/>
          <a:p>
            <a:pPr marL="538163" lvl="2" indent="-538163" defTabSz="890588"/>
            <a:r>
              <a:rPr lang="zh-TW" altLang="en-US" sz="2800" dirty="0" smtClean="0"/>
              <a:t>唐君毅稱：</a:t>
            </a:r>
            <a:r>
              <a:rPr lang="zh-TW" altLang="zh-TW" sz="2800" dirty="0" smtClean="0"/>
              <a:t>「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天下之人不知以己之生命通達于人之生命，而互相阻隔，人乃皆無道路可走，是謂天下無道，是謂世之亂。</a:t>
            </a:r>
            <a:r>
              <a:rPr lang="zh-TW" altLang="zh-TW" sz="2800" dirty="0" smtClean="0"/>
              <a:t>」</a:t>
            </a:r>
            <a:endParaRPr lang="en-US" altLang="zh-TW" sz="2800" dirty="0" smtClean="0"/>
          </a:p>
          <a:p>
            <a:pPr marL="538163" lvl="2" indent="-538163" defTabSz="890588"/>
            <a:r>
              <a:rPr lang="zh-TW" altLang="zh-TW" sz="2800" dirty="0" smtClean="0"/>
              <a:t>梁啟超、胡適、蕭公權都根據桀溺的話，指出當時聖賢面對的問題：「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要想變無道為有道，卻從何處下手</a:t>
            </a:r>
            <a:r>
              <a:rPr lang="zh-TW" altLang="zh-TW" sz="2800" dirty="0" smtClean="0">
                <a:latin typeface="標楷體" pitchFamily="65" charset="-120"/>
                <a:ea typeface="標楷體" pitchFamily="65" charset="-120"/>
              </a:rPr>
              <a:t>？</a:t>
            </a:r>
            <a:r>
              <a:rPr lang="zh-TW" altLang="zh-TW" sz="2800" dirty="0" smtClean="0"/>
              <a:t>」</a:t>
            </a:r>
            <a:endParaRPr lang="en-US" altLang="zh-TW" sz="2800" dirty="0" smtClean="0"/>
          </a:p>
          <a:p>
            <a:pPr marL="538163" lvl="2" indent="-538163" defTabSz="890588"/>
            <a:r>
              <a:rPr lang="zh-TW" altLang="en-US" sz="2800" dirty="0" smtClean="0"/>
              <a:t>缺失：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只強調社會和諧，不談個人自由。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 marL="892175" lvl="2" indent="-538163"/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03.5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探討文明的學問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28800"/>
            <a:ext cx="7931224" cy="44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 smtClean="0"/>
              <a:t>蘇格蘭傳統：</a:t>
            </a:r>
            <a:endParaRPr lang="en-US" altLang="zh-TW" b="1" dirty="0" smtClean="0"/>
          </a:p>
          <a:p>
            <a:pPr marL="1071563" lvl="2" indent="-514350"/>
            <a:r>
              <a:rPr lang="zh-TW" altLang="en-US" dirty="0" smtClean="0"/>
              <a:t>亞當史密斯的</a:t>
            </a:r>
            <a:r>
              <a:rPr lang="en-US" altLang="zh-TW" dirty="0" smtClean="0"/>
              <a:t>《</a:t>
            </a:r>
            <a:r>
              <a:rPr lang="zh-TW" altLang="en-US" dirty="0" smtClean="0"/>
              <a:t>國富論</a:t>
            </a:r>
            <a:r>
              <a:rPr lang="en-US" altLang="zh-TW" dirty="0" smtClean="0"/>
              <a:t>》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1071563" lvl="2" indent="-514350"/>
            <a:r>
              <a:rPr lang="zh-TW" altLang="en-US" dirty="0" smtClean="0"/>
              <a:t>在市場機制下，個人為了自己的最大利益，會努力地提供市場最好的商品。</a:t>
            </a:r>
            <a:endParaRPr lang="en-US" altLang="zh-TW" dirty="0" smtClean="0"/>
          </a:p>
          <a:p>
            <a:pPr marL="1071563" lvl="2" indent="-514350"/>
            <a:r>
              <a:rPr lang="zh-TW" altLang="en-US" b="1" dirty="0" smtClean="0"/>
              <a:t>經濟學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b="1" dirty="0" smtClean="0"/>
              <a:t>中國傳統：</a:t>
            </a:r>
            <a:endParaRPr lang="en-US" altLang="zh-TW" b="1" dirty="0" smtClean="0"/>
          </a:p>
          <a:p>
            <a:pPr marL="981075" lvl="2" indent="-425450"/>
            <a:r>
              <a:rPr lang="zh-TW" altLang="en-US" dirty="0" smtClean="0"/>
              <a:t>禮學與四書五經。</a:t>
            </a:r>
            <a:endParaRPr lang="en-US" altLang="zh-CN" dirty="0" smtClean="0"/>
          </a:p>
          <a:p>
            <a:pPr marL="981075" lvl="2" indent="-425450"/>
            <a:r>
              <a:rPr lang="zh-TW" altLang="en-US" dirty="0" smtClean="0"/>
              <a:t>強調仁治與聖王之治。</a:t>
            </a:r>
            <a:endParaRPr lang="en-US" altLang="zh-TW" dirty="0" smtClean="0"/>
          </a:p>
          <a:p>
            <a:pPr marL="981075" lvl="2" indent="-425450"/>
            <a:r>
              <a:rPr lang="zh-TW" altLang="en-US" b="1" dirty="0" smtClean="0"/>
              <a:t>經世禮學</a:t>
            </a:r>
            <a:r>
              <a:rPr lang="zh-TW" altLang="en-US" dirty="0" smtClean="0"/>
              <a:t>。</a:t>
            </a:r>
            <a:endParaRPr lang="zh-CN" altLang="en-US" dirty="0" smtClean="0"/>
          </a:p>
          <a:p>
            <a:pPr marL="514350" indent="-514350">
              <a:buNone/>
            </a:pPr>
            <a:endParaRPr lang="zh-TW" altLang="en-US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24</a:t>
            </a:fld>
            <a:endParaRPr lang="en-US" altLang="zh-TW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03.6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台灣的徬徨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556792"/>
            <a:ext cx="8075240" cy="4569371"/>
          </a:xfrm>
        </p:spPr>
        <p:txBody>
          <a:bodyPr/>
          <a:lstStyle/>
          <a:p>
            <a:r>
              <a:rPr lang="zh-TW" altLang="en-US" dirty="0" smtClean="0"/>
              <a:t>台灣在文明問題的選擇：</a:t>
            </a:r>
            <a:endParaRPr lang="en-US" altLang="zh-TW" dirty="0" smtClean="0"/>
          </a:p>
          <a:p>
            <a:pPr marL="993775" lvl="2" indent="-515938"/>
            <a:r>
              <a:rPr lang="zh-TW" altLang="en-US" sz="2800" dirty="0" smtClean="0"/>
              <a:t>蘇格蘭傳統（西方模式）？</a:t>
            </a:r>
            <a:endParaRPr lang="en-US" altLang="zh-TW" sz="2800" dirty="0" smtClean="0"/>
          </a:p>
          <a:p>
            <a:pPr marL="993775" lvl="2" indent="-515938"/>
            <a:r>
              <a:rPr lang="zh-TW" altLang="en-US" sz="2800" dirty="0" smtClean="0"/>
              <a:t>中國傳統（中國模式）？</a:t>
            </a:r>
            <a:endParaRPr lang="en-US" altLang="zh-TW" sz="2800" dirty="0" smtClean="0"/>
          </a:p>
          <a:p>
            <a:r>
              <a:rPr lang="zh-TW" altLang="en-US" dirty="0" smtClean="0"/>
              <a:t>台灣人民的三項基因：（移民社會的特質）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想移民：相信新世界還充滿著希望與機會。</a:t>
            </a: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要移民：不滿舊社會的權貴世襲。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敢移民：追求自由並能自我負責。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25</a:t>
            </a:fld>
            <a:endParaRPr lang="en-US" altLang="zh-TW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03.7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台灣的選擇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根據三項基因，台灣的未來體制必須是：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自由與開放社會。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自食其力與自我負責的社會。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矯正世襲的財產權制度。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dirty="0" smtClean="0"/>
              <a:t>我們的經濟學：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蘇格蘭啟蒙之自由經濟體制。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矯正世襲的財產權制度。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成家立業的「發財金」。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26</a:t>
            </a:fld>
            <a:endParaRPr lang="en-US" altLang="zh-TW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126876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04. 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Adam Smith </a:t>
            </a:r>
            <a:r>
              <a:rPr lang="zh-TW" altLang="en-US" b="1" dirty="0" smtClean="0">
                <a:solidFill>
                  <a:srgbClr val="FF0000"/>
                </a:solidFill>
              </a:rPr>
              <a:t>的傳承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75656" y="3501008"/>
            <a:ext cx="7200800" cy="2808312"/>
          </a:xfrm>
        </p:spPr>
        <p:txBody>
          <a:bodyPr/>
          <a:lstStyle/>
          <a:p>
            <a:pPr marL="4763" indent="17463">
              <a:buNone/>
            </a:pPr>
            <a:r>
              <a:rPr lang="zh-TW" altLang="en-US" dirty="0" smtClean="0">
                <a:ea typeface="標楷體" pitchFamily="65" charset="-120"/>
              </a:rPr>
              <a:t>不附和當時的重商主義，</a:t>
            </a:r>
            <a:r>
              <a:rPr lang="en-US" altLang="zh-TW" dirty="0" smtClean="0">
                <a:ea typeface="標楷體" pitchFamily="65" charset="-120"/>
              </a:rPr>
              <a:t>A. Smith</a:t>
            </a:r>
            <a:r>
              <a:rPr lang="zh-TW" altLang="en-US" dirty="0" smtClean="0">
                <a:ea typeface="標楷體" pitchFamily="65" charset="-120"/>
              </a:rPr>
              <a:t>回到人的本質去構思新的體系。</a:t>
            </a:r>
            <a:endParaRPr lang="en-US" altLang="zh-TW" dirty="0" smtClean="0">
              <a:ea typeface="標楷體" pitchFamily="65" charset="-120"/>
            </a:endParaRPr>
          </a:p>
          <a:p>
            <a:pPr marL="514350" indent="-514350"/>
            <a:endParaRPr lang="zh-TW" altLang="zh-TW" dirty="0" smtClean="0"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27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04.1 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A. Smith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的問題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28</a:t>
            </a:fld>
            <a:endParaRPr lang="en-US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514350" indent="-514350"/>
            <a:r>
              <a:rPr lang="en-US" altLang="zh-TW" dirty="0" smtClean="0"/>
              <a:t>A. Smith</a:t>
            </a:r>
            <a:r>
              <a:rPr lang="zh-TW" altLang="en-US" dirty="0" smtClean="0"/>
              <a:t>：蘇格蘭啟蒙的集大成者。</a:t>
            </a:r>
            <a:r>
              <a:rPr lang="en-US" altLang="zh-TW" dirty="0" smtClean="0"/>
              <a:t> </a:t>
            </a:r>
          </a:p>
          <a:p>
            <a:pPr marL="514350" indent="-514350"/>
            <a:r>
              <a:rPr lang="zh-TW" altLang="en-US" dirty="0" smtClean="0"/>
              <a:t>重新定義重商主義的問題：</a:t>
            </a:r>
            <a:endParaRPr lang="en-US" altLang="zh-TW" dirty="0" smtClean="0">
              <a:solidFill>
                <a:srgbClr val="002060"/>
              </a:solidFill>
              <a:ea typeface="標楷體" pitchFamily="65" charset="-120"/>
            </a:endParaRPr>
          </a:p>
          <a:p>
            <a:pPr marL="104616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rgbClr val="FF0000"/>
                </a:solidFill>
                <a:ea typeface="標楷體" pitchFamily="65" charset="-120"/>
              </a:rPr>
              <a:t>什麼是國家財富</a:t>
            </a:r>
            <a:r>
              <a:rPr lang="zh-TW" altLang="en-US" sz="2800" dirty="0" smtClean="0">
                <a:solidFill>
                  <a:srgbClr val="002060"/>
                </a:solidFill>
                <a:ea typeface="標楷體" pitchFamily="65" charset="-120"/>
              </a:rPr>
              <a:t>？</a:t>
            </a:r>
            <a:endParaRPr lang="en-US" altLang="zh-TW" sz="2800" dirty="0" smtClean="0">
              <a:solidFill>
                <a:srgbClr val="002060"/>
              </a:solidFill>
              <a:ea typeface="標楷體" pitchFamily="65" charset="-120"/>
            </a:endParaRPr>
          </a:p>
          <a:p>
            <a:pPr marL="104616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rgbClr val="FF0000"/>
                </a:solidFill>
                <a:ea typeface="標楷體" pitchFamily="65" charset="-120"/>
              </a:rPr>
              <a:t>什麼是一般平民的財富</a:t>
            </a:r>
            <a:r>
              <a:rPr lang="zh-TW" altLang="en-US" sz="2800" dirty="0" smtClean="0">
                <a:solidFill>
                  <a:srgbClr val="002060"/>
                </a:solidFill>
                <a:ea typeface="標楷體" pitchFamily="65" charset="-120"/>
              </a:rPr>
              <a:t>？</a:t>
            </a:r>
            <a:endParaRPr lang="en-US" altLang="zh-TW" sz="2800" dirty="0" smtClean="0">
              <a:solidFill>
                <a:srgbClr val="002060"/>
              </a:solidFill>
              <a:ea typeface="標楷體" pitchFamily="65" charset="-120"/>
            </a:endParaRPr>
          </a:p>
          <a:p>
            <a:pPr marL="623888" indent="-623888"/>
            <a:r>
              <a:rPr lang="zh-TW" altLang="en-US" dirty="0" smtClean="0"/>
              <a:t>經濟學探討的問題：</a:t>
            </a:r>
            <a:endParaRPr lang="en-US" altLang="zh-TW" dirty="0" smtClean="0"/>
          </a:p>
          <a:p>
            <a:pPr marL="104616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rgbClr val="002060"/>
                </a:solidFill>
                <a:ea typeface="標楷體" pitchFamily="65" charset="-120"/>
              </a:rPr>
              <a:t>同時也能增加一般平民的薪資？</a:t>
            </a:r>
            <a:endParaRPr lang="en-US" altLang="zh-TW" sz="2800" dirty="0" smtClean="0">
              <a:solidFill>
                <a:srgbClr val="002060"/>
              </a:solidFill>
              <a:ea typeface="標楷體" pitchFamily="65" charset="-120"/>
            </a:endParaRPr>
          </a:p>
          <a:p>
            <a:pPr marL="104616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rgbClr val="002060"/>
                </a:solidFill>
                <a:ea typeface="標楷體" pitchFamily="65" charset="-120"/>
              </a:rPr>
              <a:t>如何同時增加各國財富？</a:t>
            </a:r>
            <a:endParaRPr lang="en-US" altLang="zh-TW" sz="2800" dirty="0" smtClean="0">
              <a:solidFill>
                <a:srgbClr val="002060"/>
              </a:solidFill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04.2 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A. Smith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對人的假設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zh-TW" altLang="en-US" dirty="0" smtClean="0"/>
              <a:t>要重新構思體系，只能回到人的本質。</a:t>
            </a:r>
            <a:endParaRPr lang="en-US" altLang="zh-TW" dirty="0" smtClean="0"/>
          </a:p>
          <a:p>
            <a:pPr marL="514350" indent="-514350"/>
            <a:r>
              <a:rPr lang="zh-TW" altLang="en-US" dirty="0" smtClean="0"/>
              <a:t>對人的假設：</a:t>
            </a:r>
            <a:endParaRPr lang="zh-TW" altLang="zh-TW" dirty="0" smtClean="0"/>
          </a:p>
          <a:p>
            <a:pPr marL="1076325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人性：</a:t>
            </a:r>
            <a:r>
              <a:rPr lang="en-US" altLang="zh-TW" dirty="0" smtClean="0">
                <a:solidFill>
                  <a:schemeClr val="tx1"/>
                </a:solidFill>
              </a:rPr>
              <a:t> self-interest, self-love</a:t>
            </a:r>
          </a:p>
          <a:p>
            <a:pPr marL="1076325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人的行為傾向：</a:t>
            </a:r>
            <a:r>
              <a:rPr lang="en-US" altLang="zh-TW" dirty="0" smtClean="0">
                <a:solidFill>
                  <a:schemeClr val="tx1"/>
                </a:solidFill>
              </a:rPr>
              <a:t> truck,  barter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and exchange</a:t>
            </a:r>
            <a:endParaRPr lang="zh-TW" altLang="zh-TW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29</a:t>
            </a:fld>
            <a:endParaRPr lang="en-US" altLang="zh-TW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484784"/>
            <a:ext cx="9144000" cy="133164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01. </a:t>
            </a:r>
            <a:r>
              <a:rPr lang="zh-TW" altLang="en-US" b="1" dirty="0" smtClean="0">
                <a:solidFill>
                  <a:srgbClr val="FF0000"/>
                </a:solidFill>
              </a:rPr>
              <a:t> 題目   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</a:t>
            </a:fld>
            <a:endParaRPr lang="en-US" altLang="zh-TW" dirty="0"/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2411760" y="3140968"/>
            <a:ext cx="5184576" cy="2952328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None/>
            </a:pPr>
            <a:r>
              <a:rPr lang="zh-TW" altLang="zh-TW" b="1" dirty="0" smtClean="0">
                <a:latin typeface="標楷體" pitchFamily="65" charset="-120"/>
                <a:ea typeface="標楷體" pitchFamily="65" charset="-120"/>
                <a:cs typeface="+mj-cs"/>
              </a:rPr>
              <a:t>創造力與人性的經濟學傳承</a:t>
            </a:r>
            <a:endParaRPr lang="en-US" altLang="zh-TW" dirty="0" smtClean="0">
              <a:latin typeface="Calibri"/>
              <a:cs typeface="Times New Roman"/>
            </a:endParaRP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/>
          <a:lstStyle/>
          <a:p>
            <a:pPr lvl="1" algn="l"/>
            <a:r>
              <a:rPr lang="en-US" altLang="zh-TW" sz="4000" b="1" dirty="0" smtClean="0">
                <a:solidFill>
                  <a:srgbClr val="6C10A4"/>
                </a:solidFill>
                <a:latin typeface="+mn-lt"/>
                <a:ea typeface="+mn-ea"/>
              </a:rPr>
              <a:t>04.3 </a:t>
            </a:r>
            <a:r>
              <a:rPr lang="zh-TW" altLang="en-US" sz="4000" b="1" dirty="0" smtClean="0">
                <a:solidFill>
                  <a:srgbClr val="6C10A4"/>
                </a:solidFill>
                <a:latin typeface="+mn-lt"/>
                <a:ea typeface="+mn-ea"/>
              </a:rPr>
              <a:t> </a:t>
            </a:r>
            <a:r>
              <a:rPr lang="zh-TW" altLang="en-US" sz="4000" b="1" dirty="0" smtClean="0">
                <a:solidFill>
                  <a:srgbClr val="6C10A4"/>
                </a:solidFill>
                <a:latin typeface="+mn-lt"/>
                <a:ea typeface="+mn-ea"/>
              </a:rPr>
              <a:t>人性</a:t>
            </a:r>
            <a:endParaRPr lang="zh-TW" altLang="en-US" sz="4000" b="1" dirty="0">
              <a:solidFill>
                <a:srgbClr val="6C10A4"/>
              </a:solidFill>
              <a:latin typeface="+mn-lt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556792"/>
            <a:ext cx="7859216" cy="44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自為／自利 ：</a:t>
            </a:r>
            <a:endParaRPr lang="en-US" altLang="zh-TW" dirty="0" smtClean="0"/>
          </a:p>
          <a:p>
            <a:pPr marL="989013" lvl="2" indent="-536575"/>
            <a:r>
              <a:rPr lang="zh-TW" altLang="en-US" sz="2800" dirty="0" smtClean="0"/>
              <a:t>在此基礎上建立市場的競爭平台。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看不見之手定理：</a:t>
            </a:r>
            <a:endParaRPr lang="en-US" altLang="zh-TW" dirty="0" smtClean="0"/>
          </a:p>
          <a:p>
            <a:pPr marL="914400" lvl="1" indent="-514350"/>
            <a:r>
              <a:rPr lang="zh-TW" altLang="en-US" dirty="0" smtClean="0">
                <a:solidFill>
                  <a:schemeClr val="tx1"/>
                </a:solidFill>
              </a:rPr>
              <a:t>市場機制下，個人利益和社會利益可以相容。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dirty="0" smtClean="0">
                <a:solidFill>
                  <a:schemeClr val="tx1"/>
                </a:solidFill>
              </a:rPr>
              <a:t>市場機制還能再改善</a:t>
            </a:r>
            <a:r>
              <a:rPr lang="zh-TW" altLang="en-US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也強調</a:t>
            </a:r>
            <a:r>
              <a:rPr lang="zh-TW" altLang="en-US" dirty="0" smtClean="0">
                <a:solidFill>
                  <a:srgbClr val="FF0000"/>
                </a:solidFill>
              </a:rPr>
              <a:t>利他：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893763" lvl="2" indent="-514350"/>
            <a:r>
              <a:rPr lang="zh-TW" altLang="en-US" sz="2800" dirty="0" smtClean="0"/>
              <a:t>但利他只是進一步改善個人利益和社會利益之相容的手段，卻不可本末倒置。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30</a:t>
            </a:fld>
            <a:endParaRPr lang="en-US" altLang="zh-TW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1228998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6C10A4"/>
                </a:solidFill>
              </a:rPr>
              <a:t>04.4  </a:t>
            </a:r>
            <a:r>
              <a:rPr lang="zh-TW" altLang="en-US" sz="4000" b="1" dirty="0" smtClean="0">
                <a:solidFill>
                  <a:srgbClr val="6C10A4"/>
                </a:solidFill>
              </a:rPr>
              <a:t>人的行為傾向</a:t>
            </a:r>
            <a:endParaRPr lang="zh-TW" altLang="en-US" sz="4000" b="1" dirty="0">
              <a:solidFill>
                <a:srgbClr val="6C10A4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28800"/>
            <a:ext cx="7931224" cy="44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交易傾向發展出分工、市場、競爭，以及在競爭中展現的創造力。</a:t>
            </a:r>
            <a:endParaRPr lang="zh-TW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交易傾向：</a:t>
            </a:r>
            <a:endParaRPr lang="en-US" altLang="zh-TW" dirty="0" smtClean="0"/>
          </a:p>
          <a:p>
            <a:pPr marL="1077913" lvl="2" indent="-514350"/>
            <a:r>
              <a:rPr lang="zh-TW" altLang="en-US" sz="2800" dirty="0" smtClean="0">
                <a:solidFill>
                  <a:schemeClr val="tx1"/>
                </a:solidFill>
              </a:rPr>
              <a:t>是行為傾向，不是知識，故沒有知行合一的問題。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1076325" lvl="2" indent="-600075"/>
            <a:r>
              <a:rPr lang="zh-TW" altLang="en-US" sz="2800" dirty="0" smtClean="0"/>
              <a:t>行為的表現是考慮成本之後的選擇。</a:t>
            </a:r>
            <a:endParaRPr lang="en-US" altLang="zh-TW" sz="2800" dirty="0" smtClean="0"/>
          </a:p>
          <a:p>
            <a:pPr marL="514350" lvl="0" indent="-514350">
              <a:buFont typeface="+mj-lt"/>
              <a:buAutoNum type="arabicPeriod"/>
            </a:pPr>
            <a:endParaRPr lang="zh-TW" altLang="zh-TW" dirty="0" smtClean="0"/>
          </a:p>
          <a:p>
            <a:pPr marL="514350" indent="-514350">
              <a:buFont typeface="+mj-lt"/>
              <a:buAutoNum type="arabicPeriod"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31</a:t>
            </a:fld>
            <a:endParaRPr lang="en-US" altLang="zh-TW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04.5  </a:t>
            </a:r>
            <a:r>
              <a:rPr lang="en-US" altLang="zh-TW" sz="4000" dirty="0" smtClean="0">
                <a:solidFill>
                  <a:srgbClr val="7030A0"/>
                </a:solidFill>
              </a:rPr>
              <a:t>J. B. Says</a:t>
            </a:r>
            <a:r>
              <a:rPr lang="zh-TW" altLang="en-US" sz="4000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賽伊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412776"/>
            <a:ext cx="8280920" cy="5184576"/>
          </a:xfrm>
        </p:spPr>
        <p:txBody>
          <a:bodyPr/>
          <a:lstStyle/>
          <a:p>
            <a:pPr marL="625475" indent="-625475"/>
            <a:r>
              <a:rPr lang="zh-TW" altLang="en-US" dirty="0" smtClean="0"/>
              <a:t>十九世紀的「法國之</a:t>
            </a:r>
            <a:r>
              <a:rPr lang="en-US" altLang="zh-TW" dirty="0" smtClean="0"/>
              <a:t>Adam Smith</a:t>
            </a:r>
            <a:r>
              <a:rPr lang="zh-TW" altLang="en-US" dirty="0" smtClean="0"/>
              <a:t>」。</a:t>
            </a:r>
            <a:endParaRPr lang="en-US" altLang="zh-TW" dirty="0" smtClean="0"/>
          </a:p>
          <a:p>
            <a:pPr marL="1025525" lvl="1" indent="-625475"/>
            <a:r>
              <a:rPr lang="zh-TW" altLang="en-US" sz="2400" dirty="0" smtClean="0">
                <a:solidFill>
                  <a:schemeClr val="tx1"/>
                </a:solidFill>
              </a:rPr>
              <a:t>區分企業家與資本家的不同，指出亞當史密斯沒區分利息與利潤的不同。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625475" indent="-625475"/>
            <a:r>
              <a:rPr lang="zh-TW" altLang="en-US" dirty="0" smtClean="0"/>
              <a:t>生產的四項投入要素：</a:t>
            </a:r>
          </a:p>
          <a:p>
            <a:pPr marL="990600" lvl="1" indent="-533400">
              <a:buClr>
                <a:schemeClr val="bg2"/>
              </a:buClr>
              <a:buSzPct val="95000"/>
              <a:buFont typeface="Wingdings" pitchFamily="2" charset="2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土地：來自地主，報酬為租金</a:t>
            </a:r>
          </a:p>
          <a:p>
            <a:pPr marL="990600" lvl="1" indent="-533400">
              <a:buClr>
                <a:schemeClr val="bg2"/>
              </a:buClr>
              <a:buSzPct val="95000"/>
              <a:buFont typeface="Wingdings" pitchFamily="2" charset="2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勞動力：來自從事勞動的工人，報酬為薪資</a:t>
            </a:r>
          </a:p>
          <a:p>
            <a:pPr marL="990600" lvl="1" indent="-533400">
              <a:buClr>
                <a:schemeClr val="bg2"/>
              </a:buClr>
              <a:buSzPct val="95000"/>
              <a:buFont typeface="Wingdings" pitchFamily="2" charset="2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資本：來自於資本家，報酬利息</a:t>
            </a:r>
          </a:p>
          <a:p>
            <a:pPr marL="990600" lvl="1" indent="-533400">
              <a:buClr>
                <a:schemeClr val="bg2"/>
              </a:buClr>
              <a:buSzPct val="95000"/>
              <a:buFont typeface="Wingdings" pitchFamily="2" charset="2"/>
              <a:buAutoNum type="arabicParenR"/>
            </a:pPr>
            <a:r>
              <a:rPr lang="zh-TW" altLang="en-US" b="1" dirty="0" smtClean="0">
                <a:solidFill>
                  <a:srgbClr val="FF0000"/>
                </a:solidFill>
              </a:rPr>
              <a:t>知識力：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marL="1390650" lvl="2" indent="-533400">
              <a:buClr>
                <a:schemeClr val="bg2"/>
              </a:buClr>
              <a:buSzPct val="95000"/>
              <a:buFont typeface="Wingdings" pitchFamily="2" charset="2"/>
              <a:buAutoNum type="circleNumWdWhitePlain"/>
            </a:pPr>
            <a:r>
              <a:rPr lang="zh-TW" altLang="en-US" b="1" dirty="0" smtClean="0">
                <a:solidFill>
                  <a:srgbClr val="FF0000"/>
                </a:solidFill>
              </a:rPr>
              <a:t>來自科學家（發現知識，報酬為收益 ）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marL="1390650" lvl="2" indent="-533400">
              <a:buClr>
                <a:schemeClr val="bg2"/>
              </a:buClr>
              <a:buSzPct val="95000"/>
              <a:buFont typeface="Wingdings" pitchFamily="2" charset="2"/>
              <a:buAutoNum type="circleNumWdWhitePlain"/>
            </a:pPr>
            <a:r>
              <a:rPr lang="zh-TW" altLang="en-US" b="1" dirty="0" smtClean="0">
                <a:solidFill>
                  <a:srgbClr val="FF0000"/>
                </a:solidFill>
              </a:rPr>
              <a:t>來自企業家（應用知識，報酬為利潤） 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32</a:t>
            </a:fld>
            <a:endParaRPr lang="en-US" altLang="zh-TW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04.6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賽伊的企業家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609600" indent="-609600"/>
            <a:r>
              <a:rPr lang="zh-TW" altLang="en-US" dirty="0" smtClean="0"/>
              <a:t>企業家：</a:t>
            </a:r>
            <a:r>
              <a:rPr lang="zh-TW" altLang="en-US" b="1" dirty="0" smtClean="0"/>
              <a:t>非領固定薪資的</a:t>
            </a:r>
            <a:r>
              <a:rPr lang="zh-TW" altLang="en-US" b="1" dirty="0" smtClean="0">
                <a:latin typeface="新細明體" charset="-120"/>
              </a:rPr>
              <a:t>知識力</a:t>
            </a:r>
            <a:r>
              <a:rPr lang="zh-TW" altLang="en-US" dirty="0" smtClean="0"/>
              <a:t>，</a:t>
            </a:r>
            <a:r>
              <a:rPr lang="zh-TW" altLang="en-US" dirty="0" smtClean="0">
                <a:latin typeface="新細明體" charset="-120"/>
              </a:rPr>
              <a:t>包含：農夫、手工業者、商人。</a:t>
            </a:r>
          </a:p>
          <a:p>
            <a:pPr marL="990600" lvl="1" indent="-533400">
              <a:buSzTx/>
              <a:buFont typeface="Wingdings" pitchFamily="2" charset="2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農業企業家：購買土地、種子、農具，經營農業。</a:t>
            </a:r>
          </a:p>
          <a:p>
            <a:pPr marL="990600" lvl="1" indent="-533400">
              <a:buFont typeface="Wingdings" pitchFamily="2" charset="2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勞力企業家：佃農，因必須承擔風險。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90600" lvl="1" indent="-533400">
              <a:buFont typeface="Wingdings" pitchFamily="2" charset="2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商業企業家、工業企業家</a:t>
            </a:r>
          </a:p>
          <a:p>
            <a:pPr marL="990600" lvl="1" indent="-533400">
              <a:buSzTx/>
              <a:buFont typeface="Wingdings" pitchFamily="2" charset="2"/>
              <a:buAutoNum type="arabicParenR"/>
            </a:pPr>
            <a:endParaRPr lang="zh-TW" altLang="en-US" sz="2400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33</a:t>
            </a:fld>
            <a:endParaRPr lang="en-US" altLang="zh-TW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04.7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被誤解的賽依法則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569371"/>
          </a:xfrm>
        </p:spPr>
        <p:txBody>
          <a:bodyPr/>
          <a:lstStyle/>
          <a:p>
            <a:r>
              <a:rPr lang="zh-TW" altLang="en-US" dirty="0" smtClean="0"/>
              <a:t>凱因斯有意扭曲企業家的角色。</a:t>
            </a:r>
            <a:endParaRPr lang="en-US" altLang="zh-TW" dirty="0" smtClean="0"/>
          </a:p>
          <a:p>
            <a:r>
              <a:rPr lang="zh-TW" altLang="en-US" b="1" dirty="0" smtClean="0">
                <a:solidFill>
                  <a:srgbClr val="7030A0"/>
                </a:solidFill>
              </a:rPr>
              <a:t>賽依法則：</a:t>
            </a:r>
            <a:r>
              <a:rPr lang="zh-TW" altLang="en-US" dirty="0" smtClean="0"/>
              <a:t>供給創造需要。</a:t>
            </a:r>
            <a:endParaRPr lang="en-US" altLang="zh-TW" dirty="0" smtClean="0"/>
          </a:p>
          <a:p>
            <a:pPr marL="895350" lvl="2" indent="-604838"/>
            <a:r>
              <a:rPr lang="zh-TW" altLang="en-US" sz="2800" dirty="0" smtClean="0"/>
              <a:t>企業家在投資之前，或先預估市場和計算利潤，有把握才會生產。企業家還會行銷，以利其產品之銷售。</a:t>
            </a:r>
            <a:endParaRPr lang="en-US" altLang="zh-TW" sz="2800" dirty="0" smtClean="0"/>
          </a:p>
          <a:p>
            <a:pPr marL="895350" lvl="2" indent="-604838"/>
            <a:r>
              <a:rPr lang="zh-TW" altLang="en-US" sz="2800" dirty="0" smtClean="0"/>
              <a:t>不是指市場供給創造市場需要。</a:t>
            </a:r>
            <a:endParaRPr lang="en-US" altLang="zh-TW" sz="2800" dirty="0" smtClean="0"/>
          </a:p>
          <a:p>
            <a:pPr marL="895350" lvl="2" indent="-604838"/>
            <a:r>
              <a:rPr lang="zh-TW" altLang="en-US" sz="2800" dirty="0" smtClean="0"/>
              <a:t>當然，也有失算的企業家。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34</a:t>
            </a:fld>
            <a:endParaRPr lang="en-US" altLang="zh-TW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844824"/>
            <a:ext cx="9144000" cy="1259632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05.</a:t>
            </a:r>
            <a:r>
              <a:rPr lang="zh-TW" altLang="en-US" b="1" dirty="0" smtClean="0">
                <a:solidFill>
                  <a:srgbClr val="FF0000"/>
                </a:solidFill>
              </a:rPr>
              <a:t>  奧地利學派的傳承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63688" y="3356992"/>
            <a:ext cx="6624736" cy="2736304"/>
          </a:xfrm>
        </p:spPr>
        <p:txBody>
          <a:bodyPr/>
          <a:lstStyle/>
          <a:p>
            <a:pPr marL="0" indent="15875">
              <a:buNone/>
            </a:pPr>
            <a:r>
              <a:rPr lang="zh-TW" altLang="en-US" dirty="0" smtClean="0">
                <a:ea typeface="標楷體" pitchFamily="65" charset="-120"/>
              </a:rPr>
              <a:t>奧地利學派修正並發揚了</a:t>
            </a:r>
            <a:r>
              <a:rPr lang="en-US" altLang="zh-TW" dirty="0" smtClean="0">
                <a:ea typeface="標楷體" pitchFamily="65" charset="-120"/>
              </a:rPr>
              <a:t>A. Smith</a:t>
            </a:r>
            <a:r>
              <a:rPr lang="zh-TW" altLang="en-US" dirty="0" smtClean="0">
                <a:ea typeface="標楷體" pitchFamily="65" charset="-120"/>
              </a:rPr>
              <a:t> 所傳承的自由經濟體系。</a:t>
            </a:r>
            <a:endParaRPr lang="en-US" altLang="zh-TW" dirty="0" smtClean="0"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05.1  </a:t>
            </a:r>
            <a:r>
              <a:rPr lang="en-US" altLang="zh-TW" sz="4000" b="1" dirty="0" err="1" smtClean="0">
                <a:solidFill>
                  <a:srgbClr val="7030A0"/>
                </a:solidFill>
              </a:rPr>
              <a:t>Menger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孟格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 </a:t>
            </a:r>
            <a:endParaRPr lang="zh-TW" altLang="en-US" sz="40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36</a:t>
            </a:fld>
            <a:endParaRPr lang="en-US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C. </a:t>
            </a:r>
            <a:r>
              <a:rPr lang="en-US" altLang="zh-TW" dirty="0" err="1" smtClean="0"/>
              <a:t>Menger</a:t>
            </a:r>
            <a:r>
              <a:rPr lang="zh-TW" altLang="en-US" dirty="0" smtClean="0"/>
              <a:t> 孟格</a:t>
            </a:r>
            <a:r>
              <a:rPr lang="en-US" altLang="zh-TW" dirty="0" smtClean="0"/>
              <a:t> </a:t>
            </a:r>
            <a:r>
              <a:rPr lang="zh-TW" altLang="en-US" dirty="0" smtClean="0"/>
              <a:t>（在奧地利及德語系國家）的傳承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方法論的起點：主觀的個人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方法論的主觀主義：分析個人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方法論的個人主義：分析社會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05.2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主觀的個人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628800"/>
            <a:ext cx="8003232" cy="4497363"/>
          </a:xfrm>
        </p:spPr>
        <p:txBody>
          <a:bodyPr/>
          <a:lstStyle/>
          <a:p>
            <a:r>
              <a:rPr lang="zh-TW" altLang="en-US" dirty="0" smtClean="0"/>
              <a:t>個人的理性選擇決定其行動，而非歷史決定。</a:t>
            </a:r>
            <a:endParaRPr lang="en-US" altLang="zh-TW" dirty="0" smtClean="0"/>
          </a:p>
          <a:p>
            <a:r>
              <a:rPr lang="zh-TW" altLang="en-US" dirty="0" smtClean="0"/>
              <a:t>理性選擇的內容是邊際效用和邊際分析。</a:t>
            </a:r>
            <a:endParaRPr lang="en-US" altLang="zh-TW" dirty="0" smtClean="0"/>
          </a:p>
          <a:p>
            <a:r>
              <a:rPr lang="zh-TW" altLang="en-US" dirty="0" smtClean="0"/>
              <a:t>主觀的邊際效用。</a:t>
            </a:r>
            <a:endParaRPr lang="en-US" altLang="zh-TW" dirty="0" smtClean="0"/>
          </a:p>
          <a:p>
            <a:r>
              <a:rPr lang="zh-TW" altLang="en-US" dirty="0" smtClean="0"/>
              <a:t>個人價值決定於其邊際效用與自由（選擇與行動）。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37</a:t>
            </a:fld>
            <a:endParaRPr lang="en-US" altLang="zh-TW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05.3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方法論的主觀主義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cxnSp>
        <p:nvCxnSpPr>
          <p:cNvPr id="5" name="直線單箭頭接點 4"/>
          <p:cNvCxnSpPr/>
          <p:nvPr/>
        </p:nvCxnSpPr>
        <p:spPr>
          <a:xfrm>
            <a:off x="1619672" y="5733256"/>
            <a:ext cx="5472608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單箭頭接點 5"/>
          <p:cNvCxnSpPr/>
          <p:nvPr/>
        </p:nvCxnSpPr>
        <p:spPr>
          <a:xfrm flipV="1">
            <a:off x="1619672" y="2348880"/>
            <a:ext cx="0" cy="338437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>
            <a:off x="2051720" y="2708920"/>
            <a:ext cx="1656184" cy="1656184"/>
          </a:xfrm>
          <a:prstGeom prst="line">
            <a:avLst/>
          </a:pr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 flipH="1">
            <a:off x="1763688" y="2564904"/>
            <a:ext cx="2232248" cy="1944216"/>
          </a:xfrm>
          <a:prstGeom prst="line">
            <a:avLst/>
          </a:pr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flipH="1">
            <a:off x="3779912" y="3645024"/>
            <a:ext cx="2808312" cy="1728192"/>
          </a:xfrm>
          <a:prstGeom prst="line">
            <a:avLst/>
          </a:prstGeom>
          <a:ln w="508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427984" y="3573016"/>
            <a:ext cx="2088232" cy="1152128"/>
          </a:xfrm>
          <a:prstGeom prst="line">
            <a:avLst/>
          </a:prstGeom>
          <a:ln w="508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/>
          <p:cNvCxnSpPr>
            <a:stCxn id="31" idx="4"/>
          </p:cNvCxnSpPr>
          <p:nvPr/>
        </p:nvCxnSpPr>
        <p:spPr>
          <a:xfrm>
            <a:off x="5616116" y="4365104"/>
            <a:ext cx="36004" cy="1296144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/>
          <p:cNvCxnSpPr/>
          <p:nvPr/>
        </p:nvCxnSpPr>
        <p:spPr>
          <a:xfrm>
            <a:off x="2915816" y="3645024"/>
            <a:ext cx="72008" cy="208823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>
            <a:off x="1619672" y="3573016"/>
            <a:ext cx="108012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/>
          <p:nvPr/>
        </p:nvCxnSpPr>
        <p:spPr>
          <a:xfrm>
            <a:off x="1619672" y="4221088"/>
            <a:ext cx="3816424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橢圓 29"/>
          <p:cNvSpPr/>
          <p:nvPr/>
        </p:nvSpPr>
        <p:spPr>
          <a:xfrm>
            <a:off x="2771800" y="3429000"/>
            <a:ext cx="216024" cy="216024"/>
          </a:xfrm>
          <a:prstGeom prst="ellipse">
            <a:avLst/>
          </a:prstGeom>
          <a:solidFill>
            <a:srgbClr val="FF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橢圓 30"/>
          <p:cNvSpPr/>
          <p:nvPr/>
        </p:nvSpPr>
        <p:spPr>
          <a:xfrm>
            <a:off x="5508104" y="4149080"/>
            <a:ext cx="216024" cy="216024"/>
          </a:xfrm>
          <a:prstGeom prst="ellipse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38</a:t>
            </a:fld>
            <a:endParaRPr lang="en-US" altLang="zh-TW"/>
          </a:p>
        </p:txBody>
      </p:sp>
      <p:sp>
        <p:nvSpPr>
          <p:cNvPr id="18" name="Rectangle 17"/>
          <p:cNvSpPr/>
          <p:nvPr/>
        </p:nvSpPr>
        <p:spPr>
          <a:xfrm>
            <a:off x="6660232" y="2996952"/>
            <a:ext cx="20313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 smtClean="0"/>
              <a:t>三星認為的</a:t>
            </a:r>
            <a:endParaRPr lang="en-US" altLang="zh-TW" sz="2400" dirty="0" smtClean="0"/>
          </a:p>
          <a:p>
            <a:r>
              <a:rPr lang="zh-TW" altLang="en-US" sz="2400" dirty="0" smtClean="0"/>
              <a:t>市場供給曲線</a:t>
            </a:r>
            <a:endParaRPr lang="zh-TW" alt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6660232" y="4293096"/>
            <a:ext cx="20313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 smtClean="0"/>
              <a:t>三星認為的</a:t>
            </a:r>
            <a:endParaRPr lang="en-US" altLang="zh-TW" sz="2400" dirty="0" smtClean="0"/>
          </a:p>
          <a:p>
            <a:r>
              <a:rPr lang="zh-TW" altLang="en-US" sz="2400" dirty="0" smtClean="0"/>
              <a:t>市場需要曲線</a:t>
            </a:r>
            <a:endParaRPr lang="zh-TW" alt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1763688" y="1700808"/>
            <a:ext cx="20313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 smtClean="0"/>
              <a:t>蘋果認為的</a:t>
            </a:r>
            <a:endParaRPr lang="en-US" altLang="zh-TW" sz="24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市場需要曲線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67944" y="2060848"/>
            <a:ext cx="20313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 smtClean="0"/>
              <a:t>蘋果認為的</a:t>
            </a:r>
            <a:endParaRPr lang="en-US" altLang="zh-TW" sz="24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市場供給曲線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99592" y="2204864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200" dirty="0" smtClean="0"/>
              <a:t>P</a:t>
            </a:r>
            <a:endParaRPr lang="zh-TW" altLang="en-US" sz="3200" dirty="0"/>
          </a:p>
        </p:txBody>
      </p:sp>
      <p:sp>
        <p:nvSpPr>
          <p:cNvPr id="32" name="Rectangle 31"/>
          <p:cNvSpPr/>
          <p:nvPr/>
        </p:nvSpPr>
        <p:spPr>
          <a:xfrm>
            <a:off x="7236296" y="5517232"/>
            <a:ext cx="503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200" dirty="0" smtClean="0"/>
              <a:t>Q</a:t>
            </a:r>
            <a:endParaRPr lang="zh-TW" altLang="en-US" sz="3200" dirty="0"/>
          </a:p>
        </p:txBody>
      </p:sp>
      <p:sp>
        <p:nvSpPr>
          <p:cNvPr id="38" name="Rectangle 37"/>
          <p:cNvSpPr/>
          <p:nvPr/>
        </p:nvSpPr>
        <p:spPr>
          <a:xfrm>
            <a:off x="3131840" y="3356992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EAPP</a:t>
            </a:r>
            <a:endParaRPr lang="zh-TW" altLang="en-US" dirty="0"/>
          </a:p>
        </p:txBody>
      </p:sp>
      <p:sp>
        <p:nvSpPr>
          <p:cNvPr id="39" name="Rectangle 38"/>
          <p:cNvSpPr/>
          <p:nvPr/>
        </p:nvSpPr>
        <p:spPr>
          <a:xfrm>
            <a:off x="5220072" y="3573016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ESUN</a:t>
            </a:r>
            <a:endParaRPr lang="zh-TW" altLang="en-US" dirty="0"/>
          </a:p>
        </p:txBody>
      </p:sp>
      <p:sp>
        <p:nvSpPr>
          <p:cNvPr id="41" name="橢圓 30"/>
          <p:cNvSpPr/>
          <p:nvPr/>
        </p:nvSpPr>
        <p:spPr>
          <a:xfrm>
            <a:off x="1547664" y="4149080"/>
            <a:ext cx="216024" cy="216024"/>
          </a:xfrm>
          <a:prstGeom prst="ellipse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橢圓 30"/>
          <p:cNvSpPr/>
          <p:nvPr/>
        </p:nvSpPr>
        <p:spPr>
          <a:xfrm>
            <a:off x="5580112" y="5589240"/>
            <a:ext cx="216024" cy="216024"/>
          </a:xfrm>
          <a:prstGeom prst="ellipse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橢圓 29"/>
          <p:cNvSpPr/>
          <p:nvPr/>
        </p:nvSpPr>
        <p:spPr>
          <a:xfrm>
            <a:off x="1547664" y="3501008"/>
            <a:ext cx="216024" cy="216024"/>
          </a:xfrm>
          <a:prstGeom prst="ellipse">
            <a:avLst/>
          </a:prstGeom>
          <a:solidFill>
            <a:srgbClr val="FF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橢圓 29"/>
          <p:cNvSpPr/>
          <p:nvPr/>
        </p:nvSpPr>
        <p:spPr>
          <a:xfrm>
            <a:off x="2915816" y="5589240"/>
            <a:ext cx="216024" cy="216024"/>
          </a:xfrm>
          <a:prstGeom prst="ellipse">
            <a:avLst/>
          </a:prstGeom>
          <a:solidFill>
            <a:srgbClr val="FF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05.4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方法論的個人主義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556792"/>
            <a:ext cx="8229600" cy="4525963"/>
          </a:xfrm>
        </p:spPr>
        <p:txBody>
          <a:bodyPr/>
          <a:lstStyle/>
          <a:p>
            <a:r>
              <a:rPr lang="zh-TW" altLang="en-US" dirty="0" smtClean="0"/>
              <a:t>個人自由地結合成群體，在創新與模仿下發展成生活方式與制度。</a:t>
            </a:r>
            <a:endParaRPr lang="en-US" altLang="zh-TW" dirty="0" smtClean="0"/>
          </a:p>
          <a:p>
            <a:r>
              <a:rPr lang="zh-TW" altLang="en-US" dirty="0" smtClean="0"/>
              <a:t>例：仰賴行動通訊之生活方式的演進</a:t>
            </a:r>
            <a:endParaRPr lang="en-US" altLang="zh-TW" dirty="0" smtClean="0"/>
          </a:p>
          <a:p>
            <a:pPr lvl="2"/>
            <a:r>
              <a:rPr lang="zh-TW" altLang="en-US" sz="2800" dirty="0" smtClean="0"/>
              <a:t>手機的演進</a:t>
            </a:r>
            <a:endParaRPr lang="en-US" altLang="zh-TW" sz="2800" dirty="0" smtClean="0"/>
          </a:p>
          <a:p>
            <a:pPr lvl="2"/>
            <a:r>
              <a:rPr lang="zh-TW" altLang="en-US" sz="2800" dirty="0" smtClean="0"/>
              <a:t>通訊方式的演進</a:t>
            </a:r>
            <a:endParaRPr lang="en-US" altLang="zh-TW" sz="2800" dirty="0" smtClean="0"/>
          </a:p>
          <a:p>
            <a:pPr lvl="2"/>
            <a:r>
              <a:rPr lang="zh-TW" altLang="en-US" sz="2800" dirty="0" smtClean="0"/>
              <a:t>公共議題的政治決定方式</a:t>
            </a:r>
            <a:endParaRPr lang="en-US" altLang="zh-TW" sz="2800" dirty="0" smtClean="0"/>
          </a:p>
          <a:p>
            <a:pPr lvl="2"/>
            <a:r>
              <a:rPr lang="zh-TW" altLang="en-US" sz="2800" dirty="0" smtClean="0"/>
              <a:t>大數據的發展</a:t>
            </a:r>
            <a:endParaRPr lang="en-US" altLang="zh-TW" sz="2800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39</a:t>
            </a:fld>
            <a:endParaRPr lang="en-US" altLang="zh-TW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01.1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傳承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12776"/>
            <a:ext cx="8352928" cy="5256584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北宋張載的橫渠四句：「</a:t>
            </a:r>
            <a:r>
              <a:rPr lang="zh-TW" altLang="zh-TW" kern="1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/>
              </a:rPr>
              <a:t>為天地立心，為生民立命，為往聖繼絕學，為萬世開太平。</a:t>
            </a:r>
            <a:r>
              <a:rPr lang="zh-TW" altLang="zh-TW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」</a:t>
            </a:r>
            <a:endParaRPr lang="en-US" altLang="zh-TW" kern="1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714375" lvl="2">
              <a:spcAft>
                <a:spcPts val="0"/>
              </a:spcAft>
            </a:pPr>
            <a:r>
              <a:rPr lang="zh-TW" altLang="zh-TW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如果每個人要「為天地立心」和「為生民立命」，誰能保證他們的理想能相容？</a:t>
            </a:r>
            <a:endParaRPr lang="en-US" altLang="zh-TW" kern="1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714375" lvl="2">
              <a:spcAft>
                <a:spcPts val="0"/>
              </a:spcAft>
            </a:pPr>
            <a:r>
              <a:rPr lang="zh-TW" altLang="zh-TW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若無法相容，難免要兵戎相見，陳屍遍野。</a:t>
            </a:r>
            <a:endParaRPr lang="en-US" altLang="zh-TW" kern="1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714375" lvl="2">
              <a:spcAft>
                <a:spcPts val="0"/>
              </a:spcAft>
            </a:pPr>
            <a:r>
              <a:rPr lang="zh-TW" altLang="zh-TW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只有「為往聖繼絕學」不具野心</a:t>
            </a:r>
            <a:r>
              <a:rPr lang="zh-TW" altLang="en-US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；</a:t>
            </a:r>
            <a:r>
              <a:rPr lang="zh-TW" altLang="zh-TW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只要「絕學」可靠，政治人物</a:t>
            </a:r>
            <a:r>
              <a:rPr lang="zh-TW" altLang="en-US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就</a:t>
            </a:r>
            <a:r>
              <a:rPr lang="zh-TW" altLang="zh-TW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不會危害人們。</a:t>
            </a:r>
            <a:endParaRPr lang="en-US" altLang="zh-TW" kern="1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363538" indent="-363538">
              <a:spcAft>
                <a:spcPts val="0"/>
              </a:spcAft>
            </a:pPr>
            <a:r>
              <a:rPr lang="zh-TW" altLang="en-US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傳承絕學，是在過去累積的知識、經驗與智慧上，開創</a:t>
            </a:r>
            <a:r>
              <a:rPr lang="zh-TW" altLang="en-US" kern="100" dirty="0" smtClean="0">
                <a:solidFill>
                  <a:srgbClr val="FF0000"/>
                </a:solidFill>
                <a:latin typeface="Calibri"/>
                <a:cs typeface="Times New Roman"/>
              </a:rPr>
              <a:t>新的議題</a:t>
            </a:r>
            <a:r>
              <a:rPr lang="zh-TW" altLang="en-US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</a:t>
            </a:fld>
            <a:endParaRPr lang="en-US" altLang="zh-TW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05.5  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L. </a:t>
            </a:r>
            <a:r>
              <a:rPr lang="en-US" altLang="zh-TW" sz="4000" dirty="0" err="1" smtClean="0">
                <a:solidFill>
                  <a:srgbClr val="7030A0"/>
                </a:solidFill>
              </a:rPr>
              <a:t>Mises</a:t>
            </a:r>
            <a:r>
              <a:rPr lang="zh-TW" altLang="en-US" sz="4000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米塞斯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28800"/>
            <a:ext cx="7427168" cy="4425355"/>
          </a:xfrm>
        </p:spPr>
        <p:txBody>
          <a:bodyPr/>
          <a:lstStyle/>
          <a:p>
            <a:r>
              <a:rPr lang="zh-TW" altLang="en-US" dirty="0" smtClean="0"/>
              <a:t>米塞斯的假設：行動人</a:t>
            </a:r>
            <a:endParaRPr lang="en-US" altLang="zh-TW" dirty="0" smtClean="0"/>
          </a:p>
          <a:p>
            <a:r>
              <a:rPr lang="zh-TW" altLang="en-US" dirty="0" smtClean="0"/>
              <a:t>行動人具有：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行動人具有主觀之價值判斷和偏好的潛在結構。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從企業家到企業家精神：每個人都擁有企業家精神。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40</a:t>
            </a:fld>
            <a:endParaRPr lang="en-US" altLang="zh-TW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05.6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行動人參與社會的前提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28800"/>
            <a:ext cx="7931224" cy="4497363"/>
          </a:xfrm>
        </p:spPr>
        <p:txBody>
          <a:bodyPr/>
          <a:lstStyle/>
          <a:p>
            <a:pPr marL="531813" lvl="2" indent="-531813"/>
            <a:r>
              <a:rPr lang="zh-TW" altLang="en-US" sz="3200" dirty="0" smtClean="0"/>
              <a:t>自由人：能對自己之行動後果負責的行動人。 </a:t>
            </a:r>
            <a:endParaRPr lang="en-US" altLang="zh-TW" sz="3200" dirty="0" smtClean="0"/>
          </a:p>
          <a:p>
            <a:pPr marL="457200" lvl="3" indent="0"/>
            <a:r>
              <a:rPr lang="zh-TW" altLang="en-US" sz="2800" dirty="0" smtClean="0">
                <a:solidFill>
                  <a:schemeClr val="tx1"/>
                </a:solidFill>
              </a:rPr>
              <a:t>   非自由人：嬰孩、身障與智障者。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457200" lvl="3" indent="0"/>
            <a:r>
              <a:rPr lang="zh-TW" altLang="en-US" sz="2800" dirty="0" smtClean="0">
                <a:solidFill>
                  <a:schemeClr val="tx1"/>
                </a:solidFill>
              </a:rPr>
              <a:t>   老年人存在就業能力問題，但還是自由人。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31813" lvl="2" indent="-531813"/>
            <a:r>
              <a:rPr lang="zh-TW" altLang="en-US" sz="3200" dirty="0" smtClean="0"/>
              <a:t>經濟學：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自由人所組成的社會，能發展出什麼樣的生活方式和人類文明？ </a:t>
            </a:r>
            <a:endParaRPr lang="en-US" altLang="zh-TW" sz="2800" dirty="0" smtClean="0"/>
          </a:p>
          <a:p>
            <a:pPr marL="914400" lvl="1" indent="-514350"/>
            <a:r>
              <a:rPr lang="zh-TW" altLang="en-US" dirty="0" smtClean="0">
                <a:solidFill>
                  <a:schemeClr val="tx1"/>
                </a:solidFill>
              </a:rPr>
              <a:t>非自由人：政府的救助責任。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41</a:t>
            </a:fld>
            <a:endParaRPr lang="en-US" altLang="zh-TW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05.7 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F. A. Hayek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海耶克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556792"/>
            <a:ext cx="7776864" cy="4569371"/>
          </a:xfrm>
        </p:spPr>
        <p:txBody>
          <a:bodyPr/>
          <a:lstStyle/>
          <a:p>
            <a:r>
              <a:rPr lang="en-US" altLang="zh-TW" dirty="0" smtClean="0"/>
              <a:t>M. </a:t>
            </a:r>
            <a:r>
              <a:rPr lang="en-US" altLang="zh-TW" dirty="0" err="1" smtClean="0"/>
              <a:t>Polayni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個人知識、默會致知的獲得。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/>
              <a:t>Hayek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社會中之個人知識的利用：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314450" lvl="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社會的進步，來自知識的分工，以及有效率地利用分散在各處、零散且相互矛盾之知識。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1314450" lvl="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隨著社會各種知識的成長，個人相對地變得無知。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42</a:t>
            </a:fld>
            <a:endParaRPr lang="en-US" altLang="zh-TW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05.8 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J. M. Buchanan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布坎南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28800"/>
            <a:ext cx="7931224" cy="4497363"/>
          </a:xfrm>
        </p:spPr>
        <p:txBody>
          <a:bodyPr/>
          <a:lstStyle/>
          <a:p>
            <a:pPr marL="514350" indent="-514350"/>
            <a:r>
              <a:rPr lang="zh-TW" altLang="en-US" dirty="0" smtClean="0"/>
              <a:t> </a:t>
            </a:r>
            <a:r>
              <a:rPr lang="en-US" altLang="zh-TW" dirty="0" smtClean="0"/>
              <a:t>Wiser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marL="914400" lvl="1" indent="-514350"/>
            <a:r>
              <a:rPr lang="zh-TW" altLang="en-US" dirty="0" smtClean="0">
                <a:solidFill>
                  <a:schemeClr val="tx1"/>
                </a:solidFill>
              </a:rPr>
              <a:t>機會成本是在選擇中被放棄之機會可能帶來的效用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514350" indent="-514350"/>
            <a:r>
              <a:rPr lang="en-US" altLang="zh-TW" dirty="0" smtClean="0"/>
              <a:t>Buchanan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任何成本都是機會成本，都是未曾實現，也無法估算。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成本是主觀的，因人因時而異。。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主觀的人只能經由交易去實現互利的社會。</a:t>
            </a:r>
            <a:endParaRPr lang="zh-TW" altLang="en-US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43</a:t>
            </a:fld>
            <a:endParaRPr lang="en-US" altLang="zh-TW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700808"/>
            <a:ext cx="9144000" cy="133164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06.  </a:t>
            </a:r>
            <a:r>
              <a:rPr lang="zh-TW" altLang="en-US" b="1" dirty="0" smtClean="0">
                <a:solidFill>
                  <a:srgbClr val="FF0000"/>
                </a:solidFill>
              </a:rPr>
              <a:t>價格與價值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11760" y="3212976"/>
            <a:ext cx="6048672" cy="2880320"/>
          </a:xfrm>
        </p:spPr>
        <p:txBody>
          <a:bodyPr/>
          <a:lstStyle/>
          <a:p>
            <a:pPr marL="0" indent="1270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自由經濟體制必須建立在價格機制，無法建立在任何的價值體系。</a:t>
            </a:r>
            <a:endParaRPr lang="zh-TW" altLang="zh-TW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44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06.1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主觀價值與主觀標準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896" cy="5040560"/>
          </a:xfrm>
        </p:spPr>
        <p:txBody>
          <a:bodyPr/>
          <a:lstStyle/>
          <a:p>
            <a:pPr marL="452438" lvl="2" indent="-441325"/>
            <a:r>
              <a:rPr lang="zh-TW" altLang="en-US" sz="3200" dirty="0" smtClean="0"/>
              <a:t>在商品交易上，一個竹籃子可以交換幾個橘子？</a:t>
            </a:r>
            <a:endParaRPr lang="en-US" altLang="zh-TW" sz="3200" dirty="0" smtClean="0"/>
          </a:p>
          <a:p>
            <a:pPr lvl="2" indent="-784225">
              <a:buFont typeface="+mj-lt"/>
              <a:buAutoNum type="arabicPeriod"/>
            </a:pPr>
            <a:r>
              <a:rPr lang="zh-TW" altLang="en-US" dirty="0" smtClean="0"/>
              <a:t>主觀價值：效用？心力？</a:t>
            </a:r>
            <a:endParaRPr lang="en-US" altLang="zh-TW" dirty="0" smtClean="0"/>
          </a:p>
          <a:p>
            <a:pPr lvl="2" indent="-784225">
              <a:buFont typeface="+mj-lt"/>
              <a:buAutoNum type="arabicPeriod"/>
            </a:pPr>
            <a:r>
              <a:rPr lang="zh-TW" altLang="en-US" dirty="0" smtClean="0"/>
              <a:t>主觀</a:t>
            </a:r>
            <a:r>
              <a:rPr lang="zh-TW" altLang="en-US" dirty="0" smtClean="0">
                <a:solidFill>
                  <a:srgbClr val="FF0000"/>
                </a:solidFill>
              </a:rPr>
              <a:t>價值</a:t>
            </a:r>
            <a:r>
              <a:rPr lang="zh-TW" altLang="en-US" dirty="0" smtClean="0"/>
              <a:t>：精緻？好用？環保？</a:t>
            </a:r>
            <a:endParaRPr lang="en-US" altLang="zh-TW" dirty="0" smtClean="0"/>
          </a:p>
          <a:p>
            <a:pPr lvl="2" indent="-784225">
              <a:buFont typeface="+mj-lt"/>
              <a:buAutoNum type="arabicPeriod"/>
            </a:pPr>
            <a:r>
              <a:rPr lang="zh-TW" altLang="en-US" dirty="0" smtClean="0"/>
              <a:t>主觀</a:t>
            </a:r>
            <a:r>
              <a:rPr lang="zh-TW" altLang="en-US" b="1" dirty="0" smtClean="0">
                <a:solidFill>
                  <a:srgbClr val="FF0000"/>
                </a:solidFill>
              </a:rPr>
              <a:t>標準</a:t>
            </a:r>
            <a:r>
              <a:rPr lang="zh-TW" altLang="en-US" dirty="0" smtClean="0"/>
              <a:t>：製作成本？惜售價格？</a:t>
            </a:r>
            <a:endParaRPr lang="en-US" altLang="zh-TW" dirty="0" smtClean="0"/>
          </a:p>
          <a:p>
            <a:r>
              <a:rPr lang="zh-TW" altLang="en-US" dirty="0" smtClean="0"/>
              <a:t>主觀價值不容易溝通，但主觀標準能透過彼此認同的客觀媒介去表達。</a:t>
            </a:r>
            <a:endParaRPr lang="en-US" altLang="zh-TW" dirty="0" smtClean="0"/>
          </a:p>
          <a:p>
            <a:pPr lvl="2" indent="-784225">
              <a:buFont typeface="+mj-lt"/>
              <a:buAutoNum type="arabicPeriod"/>
            </a:pPr>
            <a:r>
              <a:rPr lang="zh-TW" altLang="en-US" dirty="0" smtClean="0"/>
              <a:t>製作所花費的勞動時間</a:t>
            </a:r>
            <a:endParaRPr lang="en-US" altLang="zh-TW" dirty="0" smtClean="0"/>
          </a:p>
          <a:p>
            <a:pPr lvl="2" indent="-784225">
              <a:buFont typeface="+mj-lt"/>
              <a:buAutoNum type="arabicPeriod"/>
            </a:pPr>
            <a:r>
              <a:rPr lang="zh-TW" altLang="en-US" dirty="0" smtClean="0"/>
              <a:t>以貨幣表示的製作成本</a:t>
            </a:r>
            <a:endParaRPr lang="en-US" altLang="zh-TW" dirty="0" smtClean="0"/>
          </a:p>
          <a:p>
            <a:pPr lvl="2" indent="-784225">
              <a:buFont typeface="+mj-lt"/>
              <a:buAutoNum type="arabicPeriod"/>
            </a:pPr>
            <a:r>
              <a:rPr lang="zh-TW" altLang="en-US" dirty="0" smtClean="0"/>
              <a:t>以貨幣表示的惜售價格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45</a:t>
            </a:fld>
            <a:endParaRPr lang="en-US" altLang="zh-TW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06.2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主觀與客觀的交會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46</a:t>
            </a:fld>
            <a:endParaRPr lang="en-US" altLang="zh-TW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683568" y="1556792"/>
            <a:ext cx="8003232" cy="44973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價格</a:t>
            </a:r>
            <a:r>
              <a:rPr lang="zh-TW" altLang="en-US" dirty="0" smtClean="0"/>
              <a:t>是以客觀媒介表示的交易標準。</a:t>
            </a:r>
            <a:endParaRPr lang="en-US" altLang="zh-TW" dirty="0" smtClean="0"/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人們願意支付某價格時，他知道支付該價格的邊際成本，亦即因而放棄可以實現其他消費的邊際效用。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只要價格低於消費該商品的預期邊際效用，人們就會完成交易。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個人的態度是「雖不滿意，仍可接受」。他未必要追求最大效用，只要能改善現況就行。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06.3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價格是共同決定的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628800"/>
            <a:ext cx="7859216" cy="4497363"/>
          </a:xfrm>
        </p:spPr>
        <p:txBody>
          <a:bodyPr/>
          <a:lstStyle/>
          <a:p>
            <a:r>
              <a:rPr lang="zh-TW" altLang="en-US" sz="2800" dirty="0" smtClean="0"/>
              <a:t>個人對特定商品的預期邊際效用不同，願意支付的價格也就不同。他們的競標決定商品價格的下限。</a:t>
            </a:r>
            <a:endParaRPr lang="en-US" altLang="zh-TW" sz="2800" dirty="0" smtClean="0"/>
          </a:p>
          <a:p>
            <a:r>
              <a:rPr lang="zh-TW" altLang="en-US" sz="2800" dirty="0" smtClean="0"/>
              <a:t>生產者的供給競爭也會決定商品價格的上限。即使壟斷亦然。</a:t>
            </a:r>
            <a:endParaRPr lang="en-US" altLang="zh-TW" sz="2800" dirty="0" smtClean="0"/>
          </a:p>
          <a:p>
            <a:r>
              <a:rPr lang="zh-TW" altLang="en-US" sz="2800" dirty="0" smtClean="0"/>
              <a:t>價格的上限與下限，構成個人對商品價格的認識。換言之，價格決定於眾多的供給和眾多的需要之競爭。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47</a:t>
            </a:fld>
            <a:endParaRPr lang="en-US" altLang="zh-TW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06.4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純粹客觀標準的濫用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12776"/>
            <a:ext cx="8064896" cy="4680520"/>
          </a:xfrm>
        </p:spPr>
        <p:txBody>
          <a:bodyPr/>
          <a:lstStyle/>
          <a:p>
            <a:pPr marL="514350" indent="-514350"/>
            <a:r>
              <a:rPr lang="zh-TW" altLang="en-US" dirty="0" smtClean="0"/>
              <a:t>勞動價值（格）理論：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商品價格應等於生產成本加上固定的淨利。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生產投入因素的價格決定於所使用之上游材料的成本。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最上游的自然資源，則決定於開採時所使用的勞動數量。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dirty="0" smtClean="0">
                <a:solidFill>
                  <a:schemeClr val="tx1"/>
                </a:solidFill>
              </a:rPr>
              <a:t>假設：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每個人均有能力生產。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每個人的勞動品質（勞動生產力）都相同。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zh-TW" altLang="en-US" sz="28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48</a:t>
            </a:fld>
            <a:endParaRPr lang="en-US" altLang="zh-TW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06.5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成本訂價理論的基本問題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84784"/>
            <a:ext cx="7776864" cy="4680520"/>
          </a:xfrm>
        </p:spPr>
        <p:txBody>
          <a:bodyPr/>
          <a:lstStyle/>
          <a:p>
            <a:pPr marL="514350" lvl="1" indent="-514350">
              <a:buFontTx/>
              <a:buChar char="•"/>
            </a:pPr>
            <a:r>
              <a:rPr lang="zh-TW" altLang="en-US" sz="3200" dirty="0" smtClean="0">
                <a:solidFill>
                  <a:schemeClr val="tx1"/>
                </a:solidFill>
              </a:rPr>
              <a:t>成本訂價理論</a:t>
            </a:r>
            <a:r>
              <a:rPr lang="en-US" altLang="zh-TW" sz="3200" dirty="0" smtClean="0">
                <a:solidFill>
                  <a:schemeClr val="tx1"/>
                </a:solidFill>
              </a:rPr>
              <a:t>=</a:t>
            </a:r>
            <a:r>
              <a:rPr lang="zh-TW" altLang="en-US" sz="3200" dirty="0" smtClean="0">
                <a:solidFill>
                  <a:schemeClr val="tx1"/>
                </a:solidFill>
              </a:rPr>
              <a:t>勞動價值理論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dirty="0" smtClean="0"/>
              <a:t>基本問題：譬如，牛肉漢堡的價格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無法調和供給和需要。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當消費偏好改變時，會出現供需失調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無法反映消費的邊際效用遞減，交易量必然縮小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無法處理替代品之間的價格結構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49</a:t>
            </a:fld>
            <a:endParaRPr lang="en-US" altLang="zh-TW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cs typeface="Times New Roman"/>
              </a:rPr>
              <a:t>01.2  </a:t>
            </a:r>
            <a:r>
              <a:rPr lang="zh-TW" altLang="en-US" sz="4000" b="1" dirty="0" smtClean="0">
                <a:solidFill>
                  <a:srgbClr val="7030A0"/>
                </a:solidFill>
                <a:cs typeface="Times New Roman"/>
              </a:rPr>
              <a:t> </a:t>
            </a:r>
            <a:r>
              <a:rPr lang="zh-TW" altLang="zh-TW" sz="4000" b="1" dirty="0" smtClean="0">
                <a:solidFill>
                  <a:srgbClr val="7030A0"/>
                </a:solidFill>
                <a:latin typeface="Calibri"/>
                <a:cs typeface="Times New Roman"/>
              </a:rPr>
              <a:t>傳承</a:t>
            </a:r>
            <a:r>
              <a:rPr lang="zh-TW" altLang="en-US" sz="4000" b="1" dirty="0" smtClean="0">
                <a:solidFill>
                  <a:srgbClr val="7030A0"/>
                </a:solidFill>
                <a:latin typeface="Calibri"/>
                <a:cs typeface="Times New Roman"/>
              </a:rPr>
              <a:t>的經濟學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</a:t>
            </a:fld>
            <a:endParaRPr lang="en-US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755576" y="1484784"/>
            <a:ext cx="7920880" cy="496855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0000"/>
                </a:solidFill>
                <a:latin typeface="Calibri"/>
                <a:cs typeface="Times New Roman"/>
              </a:rPr>
              <a:t>我</a:t>
            </a:r>
            <a:r>
              <a:rPr lang="zh-TW" altLang="zh-TW" dirty="0" smtClean="0">
                <a:solidFill>
                  <a:srgbClr val="000000"/>
                </a:solidFill>
                <a:latin typeface="Calibri"/>
                <a:cs typeface="Times New Roman"/>
              </a:rPr>
              <a:t>傳承是</a:t>
            </a:r>
            <a:r>
              <a:rPr lang="zh-TW" altLang="zh-TW" dirty="0" smtClean="0">
                <a:solidFill>
                  <a:srgbClr val="FF0000"/>
                </a:solidFill>
                <a:latin typeface="Calibri"/>
                <a:cs typeface="Times New Roman"/>
              </a:rPr>
              <a:t>奧地利學派</a:t>
            </a:r>
            <a:r>
              <a:rPr lang="zh-TW" altLang="en-US" dirty="0" smtClean="0">
                <a:solidFill>
                  <a:srgbClr val="FF0000"/>
                </a:solidFill>
                <a:latin typeface="Calibri"/>
                <a:cs typeface="Times New Roman"/>
              </a:rPr>
              <a:t>。</a:t>
            </a:r>
            <a:endParaRPr lang="en-US" altLang="zh-TW" dirty="0" smtClean="0">
              <a:solidFill>
                <a:srgbClr val="FF0000"/>
              </a:solidFill>
              <a:latin typeface="Calibri"/>
              <a:cs typeface="Times New Roman"/>
            </a:endParaRPr>
          </a:p>
          <a:p>
            <a:pPr marL="993775" lvl="2" indent="-623888"/>
            <a:r>
              <a:rPr lang="zh-TW" altLang="zh-TW" dirty="0" smtClean="0">
                <a:solidFill>
                  <a:srgbClr val="000000"/>
                </a:solidFill>
                <a:latin typeface="+mn-ea"/>
                <a:cs typeface="Times New Roman"/>
              </a:rPr>
              <a:t>但</a:t>
            </a:r>
            <a:r>
              <a:rPr lang="zh-TW" altLang="en-US" dirty="0" smtClean="0">
                <a:solidFill>
                  <a:srgbClr val="000000"/>
                </a:solidFill>
                <a:latin typeface="+mn-ea"/>
                <a:cs typeface="Times New Roman"/>
              </a:rPr>
              <a:t>以此</a:t>
            </a:r>
            <a:r>
              <a:rPr lang="zh-TW" altLang="zh-TW" dirty="0" smtClean="0">
                <a:solidFill>
                  <a:srgbClr val="000000"/>
                </a:solidFill>
                <a:latin typeface="+mn-ea"/>
                <a:cs typeface="Times New Roman"/>
              </a:rPr>
              <a:t>作為題目</a:t>
            </a:r>
            <a:r>
              <a:rPr lang="zh-TW" altLang="en-US" dirty="0" smtClean="0">
                <a:solidFill>
                  <a:srgbClr val="000000"/>
                </a:solidFill>
                <a:latin typeface="+mn-ea"/>
                <a:cs typeface="Times New Roman"/>
              </a:rPr>
              <a:t>，</a:t>
            </a:r>
            <a:r>
              <a:rPr lang="zh-TW" altLang="zh-TW" dirty="0" smtClean="0">
                <a:solidFill>
                  <a:srgbClr val="000000"/>
                </a:solidFill>
                <a:latin typeface="+mn-ea"/>
                <a:cs typeface="Times New Roman"/>
              </a:rPr>
              <a:t>太冰冷</a:t>
            </a:r>
            <a:r>
              <a:rPr lang="zh-TW" altLang="en-US" dirty="0" smtClean="0">
                <a:solidFill>
                  <a:srgbClr val="000000"/>
                </a:solidFill>
                <a:latin typeface="+mn-ea"/>
                <a:cs typeface="Times New Roman"/>
              </a:rPr>
              <a:t>，也不具吸引力</a:t>
            </a:r>
            <a:r>
              <a:rPr lang="zh-TW" altLang="zh-TW" dirty="0" smtClean="0">
                <a:solidFill>
                  <a:srgbClr val="000000"/>
                </a:solidFill>
                <a:latin typeface="+mn-ea"/>
                <a:cs typeface="Times New Roman"/>
              </a:rPr>
              <a:t>。</a:t>
            </a:r>
            <a:endParaRPr lang="en-US" altLang="zh-TW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993775" lvl="2" indent="-623888"/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好的題目：</a:t>
            </a:r>
            <a:r>
              <a:rPr lang="zh-TW" altLang="zh-TW" dirty="0" smtClean="0">
                <a:solidFill>
                  <a:srgbClr val="FF0000"/>
                </a:solidFill>
                <a:latin typeface="+mn-ea"/>
              </a:rPr>
              <a:t>創造力與人性的經濟學傳承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。</a:t>
            </a:r>
            <a:endParaRPr lang="en-US" altLang="zh-TW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r>
              <a:rPr lang="zh-TW" altLang="zh-TW" dirty="0" smtClean="0">
                <a:solidFill>
                  <a:srgbClr val="000000"/>
                </a:solidFill>
                <a:latin typeface="Calibri"/>
                <a:cs typeface="Times New Roman"/>
              </a:rPr>
              <a:t>奧地利學派</a:t>
            </a:r>
            <a:r>
              <a:rPr lang="zh-TW" altLang="en-US" dirty="0" smtClean="0">
                <a:solidFill>
                  <a:srgbClr val="000000"/>
                </a:solidFill>
                <a:latin typeface="Calibri"/>
                <a:cs typeface="Times New Roman"/>
              </a:rPr>
              <a:t>的傳承：</a:t>
            </a:r>
            <a:endParaRPr lang="en-US" altLang="zh-TW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1092200" lvl="2" indent="-514350">
              <a:buFont typeface="+mj-lt"/>
              <a:buAutoNum type="arabicPeriod"/>
            </a:pPr>
            <a:r>
              <a:rPr lang="zh-TW" altLang="zh-TW" sz="2800" dirty="0" smtClean="0">
                <a:latin typeface="Calibri"/>
                <a:cs typeface="Times New Roman"/>
              </a:rPr>
              <a:t>強調</a:t>
            </a:r>
            <a:r>
              <a:rPr lang="zh-TW" altLang="en-US" sz="2800" dirty="0" smtClean="0">
                <a:latin typeface="Calibri"/>
                <a:cs typeface="Times New Roman"/>
              </a:rPr>
              <a:t>人性</a:t>
            </a:r>
            <a:r>
              <a:rPr lang="zh-TW" altLang="en-US" sz="2800" dirty="0" smtClean="0">
                <a:solidFill>
                  <a:srgbClr val="000000"/>
                </a:solidFill>
                <a:latin typeface="Calibri"/>
                <a:cs typeface="Times New Roman"/>
              </a:rPr>
              <a:t>（主觀）：</a:t>
            </a:r>
            <a:endParaRPr lang="en-US" altLang="zh-TW" sz="28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1549400" lvl="3" indent="-514350"/>
            <a:r>
              <a:rPr lang="zh-TW" altLang="zh-TW" sz="2400" dirty="0" smtClean="0">
                <a:solidFill>
                  <a:srgbClr val="000000"/>
                </a:solidFill>
                <a:latin typeface="Calibri"/>
                <a:cs typeface="Times New Roman"/>
              </a:rPr>
              <a:t>現實社會由</a:t>
            </a:r>
            <a:r>
              <a:rPr lang="zh-TW" altLang="en-US" sz="2400" dirty="0" smtClean="0">
                <a:solidFill>
                  <a:srgbClr val="FF0000"/>
                </a:solidFill>
                <a:latin typeface="Calibri"/>
                <a:cs typeface="Times New Roman"/>
              </a:rPr>
              <a:t>真實的</a:t>
            </a:r>
            <a:r>
              <a:rPr lang="zh-TW" altLang="zh-TW" sz="2400" dirty="0" smtClean="0">
                <a:solidFill>
                  <a:srgbClr val="FF0000"/>
                </a:solidFill>
                <a:latin typeface="Calibri"/>
                <a:cs typeface="Times New Roman"/>
              </a:rPr>
              <a:t>人</a:t>
            </a:r>
            <a:r>
              <a:rPr lang="zh-TW" altLang="zh-TW" sz="2400" dirty="0" smtClean="0">
                <a:solidFill>
                  <a:srgbClr val="000000"/>
                </a:solidFill>
                <a:latin typeface="Calibri"/>
                <a:cs typeface="Times New Roman"/>
              </a:rPr>
              <a:t>組成</a:t>
            </a:r>
            <a:r>
              <a:rPr lang="zh-TW" altLang="en-US" sz="2400" dirty="0" smtClean="0">
                <a:solidFill>
                  <a:srgbClr val="000000"/>
                </a:solidFill>
                <a:latin typeface="Calibri"/>
                <a:cs typeface="Times New Roman"/>
              </a:rPr>
              <a:t>，不是由機器人組成</a:t>
            </a:r>
            <a:r>
              <a:rPr lang="zh-TW" altLang="zh-TW" sz="2400" dirty="0" smtClean="0">
                <a:solidFill>
                  <a:srgbClr val="000000"/>
                </a:solidFill>
                <a:latin typeface="Calibri"/>
                <a:cs typeface="Times New Roman"/>
              </a:rPr>
              <a:t>。</a:t>
            </a:r>
            <a:endParaRPr lang="en-US" altLang="zh-TW" sz="24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1092200" lvl="2" indent="-514350">
              <a:buFont typeface="+mj-lt"/>
              <a:buAutoNum type="arabicPeriod"/>
            </a:pPr>
            <a:r>
              <a:rPr lang="zh-TW" altLang="en-US" sz="2800" dirty="0" smtClean="0">
                <a:latin typeface="Calibri"/>
                <a:cs typeface="Times New Roman"/>
              </a:rPr>
              <a:t>強調創新力</a:t>
            </a:r>
            <a:r>
              <a:rPr lang="zh-TW" altLang="en-US" sz="2800" dirty="0" smtClean="0">
                <a:solidFill>
                  <a:srgbClr val="000000"/>
                </a:solidFill>
                <a:latin typeface="Calibri"/>
                <a:cs typeface="Times New Roman"/>
              </a:rPr>
              <a:t>（</a:t>
            </a:r>
            <a:r>
              <a:rPr lang="zh-TW" altLang="zh-TW" sz="2800" dirty="0" smtClean="0">
                <a:solidFill>
                  <a:srgbClr val="000000"/>
                </a:solidFill>
                <a:latin typeface="Calibri"/>
                <a:cs typeface="Times New Roman"/>
              </a:rPr>
              <a:t>企業家精神</a:t>
            </a:r>
            <a:r>
              <a:rPr lang="zh-TW" altLang="en-US" sz="2800" dirty="0" smtClean="0">
                <a:solidFill>
                  <a:srgbClr val="000000"/>
                </a:solidFill>
                <a:latin typeface="Calibri"/>
                <a:cs typeface="Times New Roman"/>
              </a:rPr>
              <a:t>）：</a:t>
            </a:r>
            <a:endParaRPr lang="en-US" altLang="zh-TW" sz="28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1549400" lvl="3" indent="-514350"/>
            <a:r>
              <a:rPr lang="zh-TW" altLang="zh-TW" sz="2400" dirty="0" smtClean="0">
                <a:solidFill>
                  <a:srgbClr val="000000"/>
                </a:solidFill>
                <a:latin typeface="Calibri"/>
                <a:cs typeface="Times New Roman"/>
              </a:rPr>
              <a:t>社會</a:t>
            </a:r>
            <a:r>
              <a:rPr lang="zh-TW" altLang="en-US" sz="2400" dirty="0" smtClean="0">
                <a:solidFill>
                  <a:srgbClr val="000000"/>
                </a:solidFill>
                <a:latin typeface="Calibri"/>
                <a:cs typeface="Times New Roman"/>
              </a:rPr>
              <a:t>的未來</a:t>
            </a:r>
            <a:r>
              <a:rPr lang="zh-TW" altLang="en-US" sz="2400" dirty="0" smtClean="0">
                <a:solidFill>
                  <a:srgbClr val="FF0000"/>
                </a:solidFill>
                <a:latin typeface="Calibri"/>
                <a:cs typeface="Times New Roman"/>
              </a:rPr>
              <a:t>無法預先規劃</a:t>
            </a:r>
            <a:r>
              <a:rPr lang="zh-TW" altLang="en-US" sz="2400" dirty="0" smtClean="0">
                <a:solidFill>
                  <a:srgbClr val="000000"/>
                </a:solidFill>
                <a:latin typeface="Calibri"/>
                <a:cs typeface="Times New Roman"/>
              </a:rPr>
              <a:t>，是由今天人們的行動結果安排出人們明天的活動平台。</a:t>
            </a:r>
            <a:endParaRPr lang="en-US" altLang="zh-TW" sz="24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1092200" lvl="2" indent="-514350"/>
            <a:r>
              <a:rPr lang="zh-TW" altLang="en-US" sz="2800" dirty="0" smtClean="0">
                <a:solidFill>
                  <a:srgbClr val="FF0000"/>
                </a:solidFill>
                <a:latin typeface="Calibri"/>
                <a:cs typeface="Times New Roman"/>
              </a:rPr>
              <a:t>在這兩前提下展開的經濟學理論。</a:t>
            </a:r>
            <a:endParaRPr lang="en-US" altLang="zh-TW" sz="2800" dirty="0" smtClean="0">
              <a:solidFill>
                <a:srgbClr val="FF0000"/>
              </a:solidFill>
              <a:latin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US" altLang="zh-TW" sz="4000" b="1" dirty="0" smtClean="0">
                <a:solidFill>
                  <a:srgbClr val="7030A0"/>
                </a:solidFill>
              </a:rPr>
              <a:t>06.6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純粹主觀價值的濫用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84784"/>
            <a:ext cx="7931224" cy="4497363"/>
          </a:xfrm>
        </p:spPr>
        <p:txBody>
          <a:bodyPr/>
          <a:lstStyle/>
          <a:p>
            <a:pPr marL="514350" indent="-514350"/>
            <a:r>
              <a:rPr lang="zh-TW" altLang="en-US" dirty="0" smtClean="0">
                <a:solidFill>
                  <a:srgbClr val="FF0000"/>
                </a:solidFill>
              </a:rPr>
              <a:t>水與鑽石的矛盾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marL="936625" lvl="1" indent="-398463"/>
            <a:r>
              <a:rPr lang="zh-TW" altLang="en-US" dirty="0" smtClean="0">
                <a:solidFill>
                  <a:schemeClr val="tx1"/>
                </a:solidFill>
              </a:rPr>
              <a:t>為何與生命存亡無關的鑽石，其價格會遠高過生命所需的水？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dirty="0" smtClean="0">
                <a:solidFill>
                  <a:schemeClr val="tx1"/>
                </a:solidFill>
              </a:rPr>
              <a:t>這是勞動價值論遇到主觀價值而產生的矛盾。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081088" lvl="1" indent="-444500" defTabSz="1076325"/>
            <a:r>
              <a:rPr lang="zh-TW" altLang="en-US" dirty="0" smtClean="0">
                <a:solidFill>
                  <a:schemeClr val="tx1"/>
                </a:solidFill>
              </a:rPr>
              <a:t>生產鑽石所使用的勞動量很高，在勞動價值論下，價格自然高。但若以維持生命的價值去定義價格，其價格不應該高。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31813" lvl="1" indent="0">
              <a:buNone/>
            </a:pP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50</a:t>
            </a:fld>
            <a:endParaRPr lang="en-US" altLang="zh-TW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US" altLang="zh-TW" sz="4000" b="1" dirty="0" smtClean="0">
                <a:solidFill>
                  <a:srgbClr val="7030A0"/>
                </a:solidFill>
              </a:rPr>
              <a:t>06.7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水與鑽石的矛盾之解決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84784"/>
            <a:ext cx="7931224" cy="4497363"/>
          </a:xfrm>
        </p:spPr>
        <p:txBody>
          <a:bodyPr/>
          <a:lstStyle/>
          <a:p>
            <a:pPr marL="514350" indent="-514350"/>
            <a:r>
              <a:rPr lang="zh-TW" altLang="en-US" dirty="0" smtClean="0"/>
              <a:t>解決方式：</a:t>
            </a:r>
            <a:endParaRPr lang="en-US" altLang="zh-TW" dirty="0" smtClean="0"/>
          </a:p>
          <a:p>
            <a:pPr marL="1314450" lvl="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拋棄勞動價值論，拋棄以價值定義價格。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1314450" lvl="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不論何者，都會出現固定價格產生的問題。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dirty="0" smtClean="0"/>
              <a:t>經濟學出現邊際效用和邊際分析的革命。</a:t>
            </a:r>
            <a:endParaRPr lang="en-US" altLang="zh-TW" dirty="0" smtClean="0"/>
          </a:p>
          <a:p>
            <a:pPr marL="1314450" lvl="2" indent="-514350"/>
            <a:r>
              <a:rPr lang="zh-TW" altLang="en-US" sz="2800" dirty="0" smtClean="0">
                <a:solidFill>
                  <a:schemeClr val="tx1"/>
                </a:solidFill>
              </a:rPr>
              <a:t>邊際效用和邊際分析是出於人的行為。因為存在邊際效用遞減，人們才不會吃到爆破肚子。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endParaRPr lang="zh-TW" altLang="en-US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51</a:t>
            </a:fld>
            <a:endParaRPr lang="en-US" altLang="zh-TW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06.8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為何文人常反對資本主義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52</a:t>
            </a:fld>
            <a:endParaRPr lang="en-US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827584" y="1628800"/>
            <a:ext cx="7560840" cy="4425355"/>
          </a:xfrm>
        </p:spPr>
        <p:txBody>
          <a:bodyPr/>
          <a:lstStyle/>
          <a:p>
            <a:pPr marL="0" indent="17463">
              <a:buNone/>
            </a:pPr>
            <a:r>
              <a:rPr lang="en-US" altLang="zh-TW" sz="2800" dirty="0" err="1" smtClean="0"/>
              <a:t>Nozick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717550" indent="-625475">
              <a:buFont typeface="+mj-lt"/>
              <a:buAutoNum type="arabicPeriod"/>
            </a:pPr>
            <a:r>
              <a:rPr lang="zh-TW" altLang="en-US" sz="2800" dirty="0" smtClean="0"/>
              <a:t>文人常在養成過程中，已習慣非市場的競賽法則，其標準強調的是優美、善辯、邏輯等。</a:t>
            </a:r>
            <a:endParaRPr lang="en-US" altLang="zh-TW" sz="2800" dirty="0" smtClean="0"/>
          </a:p>
          <a:p>
            <a:pPr marL="717550" indent="-625475">
              <a:buFont typeface="+mj-lt"/>
              <a:buAutoNum type="arabicPeriod"/>
            </a:pPr>
            <a:r>
              <a:rPr lang="zh-TW" altLang="en-US" sz="2800" dirty="0" smtClean="0"/>
              <a:t>市場競爭的評價標準是消費者的需要，這和優美、善辯、邏輯等無關。</a:t>
            </a:r>
            <a:endParaRPr lang="en-US" altLang="zh-TW" sz="2800" dirty="0" smtClean="0"/>
          </a:p>
          <a:p>
            <a:pPr marL="717550" indent="-625475">
              <a:buFont typeface="+mj-lt"/>
              <a:buAutoNum type="arabicPeriod"/>
            </a:pPr>
            <a:r>
              <a:rPr lang="zh-TW" altLang="en-US" sz="2800" dirty="0" smtClean="0"/>
              <a:t>文人無法接受市場競爭的評價標準。</a:t>
            </a:r>
            <a:endParaRPr lang="en-US" altLang="zh-TW" sz="2800" dirty="0" smtClean="0"/>
          </a:p>
          <a:p>
            <a:pPr marL="446088" indent="17463">
              <a:buNone/>
            </a:pPr>
            <a:endParaRPr lang="zh-TW" altLang="zh-TW" sz="2800" dirty="0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916832"/>
            <a:ext cx="9144000" cy="1259632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07.</a:t>
            </a:r>
            <a:r>
              <a:rPr lang="zh-TW" altLang="en-US" b="1" dirty="0" smtClean="0">
                <a:solidFill>
                  <a:srgbClr val="FF0000"/>
                </a:solidFill>
              </a:rPr>
              <a:t>  一些被簡化的經濟學概念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53</a:t>
            </a:fld>
            <a:endParaRPr lang="en-US" altLang="zh-TW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691680" y="3501008"/>
            <a:ext cx="6624736" cy="1872207"/>
          </a:xfrm>
        </p:spPr>
        <p:txBody>
          <a:bodyPr/>
          <a:lstStyle/>
          <a:p>
            <a:pPr marL="0" indent="15875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從傳承的經濟學去釐清一些遭誤用和過度簡化的基本概念。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  <a:ea typeface="+mn-ea"/>
              </a:rPr>
              <a:t>07.1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  <a:ea typeface="+mn-ea"/>
              </a:rPr>
              <a:t>資源有限</a:t>
            </a:r>
            <a:endParaRPr lang="zh-TW" altLang="en-US" sz="4000" b="1" dirty="0">
              <a:solidFill>
                <a:srgbClr val="7030A0"/>
              </a:solidFill>
              <a:latin typeface="+mn-lt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484784"/>
            <a:ext cx="7776864" cy="4597971"/>
          </a:xfrm>
        </p:spPr>
        <p:txBody>
          <a:bodyPr/>
          <a:lstStyle/>
          <a:p>
            <a:r>
              <a:rPr lang="zh-TW" altLang="en-US" dirty="0" smtClean="0"/>
              <a:t>有人定義經濟學：在有限資源下，求最大效用。</a:t>
            </a:r>
            <a:endParaRPr lang="en-US" altLang="zh-TW" dirty="0" smtClean="0"/>
          </a:p>
          <a:p>
            <a:r>
              <a:rPr lang="zh-TW" altLang="en-US" dirty="0" smtClean="0"/>
              <a:t>資源：能轉換以滿足人類之需要。</a:t>
            </a:r>
            <a:endParaRPr lang="en-US" altLang="zh-TW" dirty="0" smtClean="0"/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資源的認定：人類的需要、轉換的技術，如油頁岩。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有限資源：任一個人，在特定時刻，所面對的資源都是有限的。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b="1" dirty="0" smtClean="0">
                <a:solidFill>
                  <a:srgbClr val="FF0000"/>
                </a:solidFill>
              </a:rPr>
              <a:t>無限資源</a:t>
            </a:r>
            <a:r>
              <a:rPr lang="zh-TW" altLang="en-US" dirty="0" smtClean="0">
                <a:solidFill>
                  <a:schemeClr val="tx1"/>
                </a:solidFill>
              </a:rPr>
              <a:t>：隨著知識成長，資源越來越豐富。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54</a:t>
            </a:fld>
            <a:endParaRPr lang="en-US" altLang="zh-TW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/>
            <a:r>
              <a:rPr lang="en-US" altLang="zh-TW" sz="4000" b="1" dirty="0" smtClean="0">
                <a:solidFill>
                  <a:srgbClr val="7030A0"/>
                </a:solidFill>
              </a:rPr>
              <a:t>07.2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效率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5040560"/>
          </a:xfrm>
        </p:spPr>
        <p:txBody>
          <a:bodyPr/>
          <a:lstStyle/>
          <a:p>
            <a:pPr marL="446088" lvl="1" indent="-446088">
              <a:buFontTx/>
              <a:buChar char="•"/>
            </a:pP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三種效率：資源的有效利用</a:t>
            </a: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3200" dirty="0" smtClean="0">
                <a:solidFill>
                  <a:schemeClr val="tx1"/>
                </a:solidFill>
              </a:rPr>
              <a:t>生產效率：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1371600" lvl="2" indent="-514350"/>
            <a:r>
              <a:rPr lang="zh-TW" altLang="en-US" dirty="0" smtClean="0"/>
              <a:t>給訂目標下的最佳生產方式</a:t>
            </a:r>
            <a:endParaRPr lang="en-US" altLang="zh-TW" dirty="0" smtClean="0"/>
          </a:p>
          <a:p>
            <a:pPr marL="1371600" lvl="2" indent="-514350"/>
            <a:r>
              <a:rPr lang="zh-TW" altLang="en-US" dirty="0" smtClean="0"/>
              <a:t>對映的體制：計畫經濟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3200" dirty="0" smtClean="0">
                <a:solidFill>
                  <a:schemeClr val="tx1"/>
                </a:solidFill>
              </a:rPr>
              <a:t>經濟效率：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1371600" lvl="2" indent="-514350"/>
            <a:r>
              <a:rPr lang="zh-TW" altLang="en-US" dirty="0" smtClean="0"/>
              <a:t>不同目標下的柏瑞圖配置</a:t>
            </a:r>
            <a:endParaRPr lang="en-US" altLang="zh-TW" dirty="0" smtClean="0"/>
          </a:p>
          <a:p>
            <a:pPr marL="1371600" lvl="2" indent="-514350"/>
            <a:r>
              <a:rPr lang="zh-TW" altLang="en-US" dirty="0" smtClean="0"/>
              <a:t>對映的體制：市場社會主義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3200" dirty="0" smtClean="0">
                <a:solidFill>
                  <a:srgbClr val="FF0000"/>
                </a:solidFill>
              </a:rPr>
              <a:t>動態效率：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pPr marL="1371600" lvl="2" indent="-514350"/>
            <a:r>
              <a:rPr lang="zh-TW" altLang="en-US" dirty="0" smtClean="0"/>
              <a:t>選擇機會的持續增加</a:t>
            </a:r>
            <a:endParaRPr lang="en-US" altLang="zh-TW" dirty="0" smtClean="0"/>
          </a:p>
          <a:p>
            <a:pPr marL="1371600" lvl="2" indent="-514350"/>
            <a:r>
              <a:rPr lang="zh-TW" altLang="en-US" dirty="0" smtClean="0"/>
              <a:t>對映的體制：自由經濟</a:t>
            </a:r>
            <a:endParaRPr lang="zh-TW" altLang="en-US" dirty="0">
              <a:latin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55</a:t>
            </a:fld>
            <a:endParaRPr lang="en-US" altLang="zh-TW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07.3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極大化行為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83768" y="5373216"/>
            <a:ext cx="4608512" cy="1224136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小確幸或大理想？</a:t>
            </a: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選擇 </a:t>
            </a:r>
            <a:r>
              <a:rPr lang="en-US" altLang="zh-TW" b="1" dirty="0" err="1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vs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行動</a:t>
            </a:r>
            <a:endParaRPr lang="zh-TW" altLang="en-US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4" name="直線單箭頭接點 3"/>
          <p:cNvCxnSpPr/>
          <p:nvPr/>
        </p:nvCxnSpPr>
        <p:spPr>
          <a:xfrm>
            <a:off x="2339752" y="5085184"/>
            <a:ext cx="4752528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單箭頭接點 4"/>
          <p:cNvCxnSpPr/>
          <p:nvPr/>
        </p:nvCxnSpPr>
        <p:spPr>
          <a:xfrm flipV="1">
            <a:off x="2339752" y="2420888"/>
            <a:ext cx="0" cy="266429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弧形 15"/>
          <p:cNvSpPr/>
          <p:nvPr/>
        </p:nvSpPr>
        <p:spPr>
          <a:xfrm>
            <a:off x="323528" y="3329608"/>
            <a:ext cx="4320480" cy="3528392"/>
          </a:xfrm>
          <a:prstGeom prst="arc">
            <a:avLst>
              <a:gd name="adj1" fmla="val 16156638"/>
              <a:gd name="adj2" fmla="val 21422992"/>
            </a:avLst>
          </a:prstGeom>
          <a:ln w="508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2400" dirty="0"/>
          </a:p>
        </p:txBody>
      </p:sp>
      <p:sp>
        <p:nvSpPr>
          <p:cNvPr id="17" name="弧形 16"/>
          <p:cNvSpPr/>
          <p:nvPr/>
        </p:nvSpPr>
        <p:spPr>
          <a:xfrm rot="11136245">
            <a:off x="3672341" y="1921838"/>
            <a:ext cx="3168352" cy="2376264"/>
          </a:xfrm>
          <a:prstGeom prst="arc">
            <a:avLst/>
          </a:prstGeom>
          <a:ln w="508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2400" dirty="0"/>
          </a:p>
        </p:txBody>
      </p:sp>
      <p:sp>
        <p:nvSpPr>
          <p:cNvPr id="18" name="弧形 17"/>
          <p:cNvSpPr/>
          <p:nvPr/>
        </p:nvSpPr>
        <p:spPr>
          <a:xfrm rot="11136245">
            <a:off x="4320414" y="1489790"/>
            <a:ext cx="3168352" cy="2376264"/>
          </a:xfrm>
          <a:prstGeom prst="arc">
            <a:avLst>
              <a:gd name="adj1" fmla="val 16542101"/>
              <a:gd name="adj2" fmla="val 21088745"/>
            </a:avLst>
          </a:prstGeom>
          <a:ln w="50800">
            <a:solidFill>
              <a:srgbClr val="FF00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2400" dirty="0"/>
          </a:p>
        </p:txBody>
      </p:sp>
      <p:sp>
        <p:nvSpPr>
          <p:cNvPr id="19" name="橢圓 18"/>
          <p:cNvSpPr/>
          <p:nvPr/>
        </p:nvSpPr>
        <p:spPr>
          <a:xfrm>
            <a:off x="6588224" y="1268760"/>
            <a:ext cx="936104" cy="864096"/>
          </a:xfrm>
          <a:prstGeom prst="ellipse">
            <a:avLst/>
          </a:prstGeom>
          <a:solidFill>
            <a:srgbClr val="FF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56</a:t>
            </a:fld>
            <a:endParaRPr lang="en-US" altLang="zh-TW"/>
          </a:p>
        </p:txBody>
      </p:sp>
      <p:sp>
        <p:nvSpPr>
          <p:cNvPr id="20" name="弧形 19"/>
          <p:cNvSpPr/>
          <p:nvPr/>
        </p:nvSpPr>
        <p:spPr>
          <a:xfrm>
            <a:off x="971600" y="2852936"/>
            <a:ext cx="4320480" cy="3528392"/>
          </a:xfrm>
          <a:prstGeom prst="arc">
            <a:avLst>
              <a:gd name="adj1" fmla="val 18007904"/>
              <a:gd name="adj2" fmla="val 20628542"/>
            </a:avLst>
          </a:prstGeom>
          <a:noFill/>
          <a:ln w="508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2400" dirty="0"/>
          </a:p>
        </p:txBody>
      </p:sp>
      <p:sp>
        <p:nvSpPr>
          <p:cNvPr id="15" name="橢圓 14"/>
          <p:cNvSpPr/>
          <p:nvPr/>
        </p:nvSpPr>
        <p:spPr>
          <a:xfrm>
            <a:off x="3923928" y="3717032"/>
            <a:ext cx="216024" cy="216024"/>
          </a:xfrm>
          <a:prstGeom prst="ellipse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4572000" y="3212976"/>
            <a:ext cx="360040" cy="360040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2843808" y="386104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kern="0" dirty="0" smtClean="0">
                <a:solidFill>
                  <a:srgbClr val="FF0000"/>
                </a:solidFill>
                <a:latin typeface="Arial"/>
                <a:ea typeface="新細明體"/>
              </a:rPr>
              <a:t>小確幸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5076056" y="3212976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kern="0" dirty="0" smtClean="0">
                <a:solidFill>
                  <a:srgbClr val="FF0000"/>
                </a:solidFill>
                <a:latin typeface="Arial"/>
                <a:ea typeface="新細明體"/>
              </a:rPr>
              <a:t>小志氣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020272" y="2132856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kern="0" dirty="0" smtClean="0">
                <a:solidFill>
                  <a:srgbClr val="FF0066"/>
                </a:solidFill>
                <a:latin typeface="Arial"/>
                <a:ea typeface="新細明體"/>
              </a:rPr>
              <a:t>大理想</a:t>
            </a:r>
            <a:endParaRPr lang="zh-TW" altLang="en-US" dirty="0"/>
          </a:p>
        </p:txBody>
      </p:sp>
      <p:sp>
        <p:nvSpPr>
          <p:cNvPr id="24" name="向右箭號 23"/>
          <p:cNvSpPr/>
          <p:nvPr/>
        </p:nvSpPr>
        <p:spPr>
          <a:xfrm rot="19272833">
            <a:off x="5282768" y="2199081"/>
            <a:ext cx="1109046" cy="590574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向右箭號 24"/>
          <p:cNvSpPr/>
          <p:nvPr/>
        </p:nvSpPr>
        <p:spPr>
          <a:xfrm rot="19272833">
            <a:off x="4213933" y="3432342"/>
            <a:ext cx="365999" cy="356297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內容版面配置區 2"/>
          <p:cNvSpPr txBox="1">
            <a:spLocks/>
          </p:cNvSpPr>
          <p:nvPr/>
        </p:nvSpPr>
        <p:spPr bwMode="auto">
          <a:xfrm>
            <a:off x="5508104" y="404664"/>
            <a:ext cx="338437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zh-TW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標楷體" pitchFamily="65" charset="-120"/>
              </a:rPr>
              <a:t>To reach the unreachable</a:t>
            </a:r>
            <a:r>
              <a:rPr kumimoji="1" lang="en-US" altLang="zh-TW" sz="2400" b="1" i="0" u="none" strike="noStrike" kern="0" cap="none" spc="0" normalizeH="0" noProof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標楷體" pitchFamily="65" charset="-120"/>
              </a:rPr>
              <a:t> star</a:t>
            </a:r>
            <a:endParaRPr kumimoji="1" lang="zh-TW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07.4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分工 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412776"/>
            <a:ext cx="8064896" cy="5184576"/>
          </a:xfrm>
        </p:spPr>
        <p:txBody>
          <a:bodyPr/>
          <a:lstStyle/>
          <a:p>
            <a:pPr marL="527050" indent="-527050"/>
            <a:r>
              <a:rPr lang="zh-TW" altLang="en-US" dirty="0" smtClean="0"/>
              <a:t>分工：</a:t>
            </a:r>
            <a:r>
              <a:rPr lang="en-US" altLang="zh-TW" dirty="0" smtClean="0"/>
              <a:t>Adam Smith </a:t>
            </a:r>
            <a:r>
              <a:rPr lang="zh-TW" altLang="en-US" dirty="0" smtClean="0"/>
              <a:t>論述的起點</a:t>
            </a:r>
            <a:endParaRPr lang="en-US" altLang="zh-TW" dirty="0" smtClean="0"/>
          </a:p>
          <a:p>
            <a:pPr marL="514350" indent="-514350"/>
            <a:r>
              <a:rPr lang="zh-TW" altLang="en-US" dirty="0" smtClean="0"/>
              <a:t>分工的現象：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各人各做一部份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分工走向專業化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專業化促發技術變革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dirty="0" smtClean="0">
                <a:solidFill>
                  <a:srgbClr val="FF0000"/>
                </a:solidFill>
              </a:rPr>
              <a:t>分工與選擇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分工決定消費者對消費商品的選擇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決定生產者對商品生產的選擇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分工決定生產者對生產技術與生產投入因素的選擇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分工決定個人從事生產工作的選擇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57</a:t>
            </a:fld>
            <a:endParaRPr lang="en-US" altLang="zh-TW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07.5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分工的背後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28800"/>
            <a:ext cx="7931224" cy="4497363"/>
          </a:xfrm>
        </p:spPr>
        <p:txBody>
          <a:bodyPr/>
          <a:lstStyle/>
          <a:p>
            <a:pPr marL="536575" indent="-514350"/>
            <a:r>
              <a:rPr lang="zh-TW" altLang="en-US" dirty="0" smtClean="0"/>
              <a:t>背後因素：</a:t>
            </a:r>
            <a:endParaRPr lang="en-US" altLang="zh-TW" dirty="0" smtClean="0"/>
          </a:p>
          <a:p>
            <a:pPr marL="931863" lvl="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個人追求更好生活的動機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31863" lvl="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存在市場交換的機會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31863" lvl="2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對私有財產權制度的保障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dirty="0" smtClean="0">
                <a:solidFill>
                  <a:schemeClr val="tx1"/>
                </a:solidFill>
              </a:rPr>
              <a:t>分工的意義：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個人選擇特定之工作。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獨立經營。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然後他人進行交易。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58</a:t>
            </a:fld>
            <a:endParaRPr lang="en-US" altLang="zh-TW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07.6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對分工曲解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484784"/>
            <a:ext cx="7931224" cy="464137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政府部門的職能劃分：</a:t>
            </a:r>
            <a:endParaRPr lang="en-US" altLang="zh-TW" dirty="0" smtClean="0"/>
          </a:p>
          <a:p>
            <a:pPr marL="914400" lvl="1" indent="-514350"/>
            <a:r>
              <a:rPr lang="zh-TW" altLang="en-US" dirty="0" smtClean="0">
                <a:solidFill>
                  <a:schemeClr val="tx1"/>
                </a:solidFill>
              </a:rPr>
              <a:t>是分職，不是分工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dirty="0" smtClean="0">
                <a:solidFill>
                  <a:schemeClr val="tx1"/>
                </a:solidFill>
              </a:rPr>
              <a:t>個人選擇特定之工作，但非獨立經營，也不是與他人進行交易。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客觀的比較優勢：</a:t>
            </a:r>
            <a:r>
              <a:rPr lang="en-US" altLang="zh-TW" dirty="0" smtClean="0"/>
              <a:t>D. Ricardo </a:t>
            </a:r>
          </a:p>
          <a:p>
            <a:pPr marL="914400" lvl="1" indent="-514350"/>
            <a:r>
              <a:rPr lang="zh-TW" altLang="en-US" dirty="0" smtClean="0">
                <a:solidFill>
                  <a:schemeClr val="tx1"/>
                </a:solidFill>
              </a:rPr>
              <a:t>比較優勢並非決定於客觀的資源秉賦，而是決定於人們轉換資源的能力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dirty="0" smtClean="0">
                <a:solidFill>
                  <a:schemeClr val="tx1"/>
                </a:solidFill>
              </a:rPr>
              <a:t>教育與訓練均能創造出比較優勢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59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pPr algn="l"/>
            <a:r>
              <a:rPr lang="en-US" altLang="zh-TW" sz="4000" b="1" kern="100" dirty="0" smtClean="0">
                <a:solidFill>
                  <a:srgbClr val="7030A0"/>
                </a:solidFill>
                <a:latin typeface="+mn-lt"/>
                <a:cs typeface="Times New Roman"/>
              </a:rPr>
              <a:t>01.3  </a:t>
            </a:r>
            <a:r>
              <a:rPr lang="zh-TW" altLang="zh-TW" sz="4000" b="1" kern="100" dirty="0" smtClean="0">
                <a:solidFill>
                  <a:srgbClr val="7030A0"/>
                </a:solidFill>
                <a:latin typeface="+mn-lt"/>
                <a:cs typeface="Times New Roman"/>
              </a:rPr>
              <a:t>現實社會的特質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556792"/>
            <a:ext cx="8013576" cy="4525963"/>
          </a:xfrm>
        </p:spPr>
        <p:txBody>
          <a:bodyPr/>
          <a:lstStyle/>
          <a:p>
            <a:pPr marL="536575" indent="-536575"/>
            <a:r>
              <a:rPr lang="zh-TW" altLang="en-US" kern="100" dirty="0" smtClean="0">
                <a:solidFill>
                  <a:srgbClr val="FF0000"/>
                </a:solidFill>
                <a:latin typeface="Calibri"/>
                <a:cs typeface="Times New Roman"/>
              </a:rPr>
              <a:t>問題：</a:t>
            </a:r>
            <a:r>
              <a:rPr lang="zh-TW" altLang="zh-TW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創造力與人性是不是</a:t>
            </a:r>
            <a:r>
              <a:rPr lang="zh-TW" altLang="zh-TW" kern="100" dirty="0" smtClean="0">
                <a:solidFill>
                  <a:srgbClr val="FF0000"/>
                </a:solidFill>
                <a:latin typeface="Calibri"/>
                <a:cs typeface="Times New Roman"/>
              </a:rPr>
              <a:t>現實社會</a:t>
            </a:r>
            <a:r>
              <a:rPr lang="zh-TW" altLang="zh-TW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的特質？</a:t>
            </a:r>
            <a:endParaRPr lang="en-US" altLang="zh-TW" kern="1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989013" lvl="1" indent="-536575"/>
            <a:r>
              <a:rPr lang="zh-TW" altLang="zh-TW" sz="2400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如果不是，這傳承就與現實社會無關</a:t>
            </a:r>
            <a:r>
              <a:rPr lang="zh-TW" altLang="en-US" sz="2400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。</a:t>
            </a:r>
            <a:endParaRPr lang="en-US" altLang="zh-TW" sz="2400" kern="1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989013" lvl="1" indent="-536575"/>
            <a:r>
              <a:rPr lang="zh-TW" altLang="zh-TW" sz="2400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如果無關，這傳承就成了要改變現實社會</a:t>
            </a:r>
            <a:r>
              <a:rPr lang="zh-TW" altLang="en-US" sz="2400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之</a:t>
            </a:r>
            <a:r>
              <a:rPr lang="zh-TW" altLang="zh-TW" sz="2400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特質或將</a:t>
            </a:r>
            <a:r>
              <a:rPr lang="zh-TW" altLang="en-US" sz="2400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理想</a:t>
            </a:r>
            <a:r>
              <a:rPr lang="zh-TW" altLang="zh-TW" sz="2400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特質強加給社會</a:t>
            </a:r>
            <a:r>
              <a:rPr lang="zh-TW" altLang="en-US" sz="2400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的運動。</a:t>
            </a:r>
            <a:endParaRPr lang="en-US" altLang="zh-TW" sz="2400" kern="1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571500" indent="-514350"/>
            <a:r>
              <a:rPr lang="zh-TW" altLang="en-US" dirty="0" smtClean="0"/>
              <a:t>若是，</a:t>
            </a:r>
            <a:r>
              <a:rPr lang="zh-TW" altLang="en-US" dirty="0" smtClean="0">
                <a:solidFill>
                  <a:srgbClr val="FF0000"/>
                </a:solidFill>
              </a:rPr>
              <a:t>經濟學就是研究現實社會的社會科學</a:t>
            </a:r>
            <a:r>
              <a:rPr lang="zh-TW" altLang="en-US" dirty="0" smtClean="0"/>
              <a:t>。</a:t>
            </a:r>
            <a:endParaRPr lang="en-US" altLang="zh-TW" kern="100" dirty="0" smtClean="0">
              <a:solidFill>
                <a:srgbClr val="000000"/>
              </a:solidFill>
              <a:latin typeface="Calibri"/>
              <a:cs typeface="Times New Roman"/>
            </a:endParaRP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</a:t>
            </a:fld>
            <a:endParaRPr lang="en-US" altLang="zh-TW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07.7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比較優勢戰略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556792"/>
            <a:ext cx="8003232" cy="456937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柯</a:t>
            </a:r>
            <a:r>
              <a:rPr lang="en-US" altLang="zh-TW" dirty="0" smtClean="0">
                <a:solidFill>
                  <a:srgbClr val="FF0000"/>
                </a:solidFill>
              </a:rPr>
              <a:t>P</a:t>
            </a:r>
            <a:r>
              <a:rPr lang="zh-TW" altLang="en-US" dirty="0" smtClean="0">
                <a:solidFill>
                  <a:srgbClr val="FF0000"/>
                </a:solidFill>
              </a:rPr>
              <a:t>說：台北市要聯合新北市、桃園市、與基隆市，於八年內趕過新加坡。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北京大學林毅夫的比較優勢戰略</a:t>
            </a:r>
            <a:r>
              <a:rPr lang="zh-TW" altLang="en-US" b="1" dirty="0" smtClean="0">
                <a:solidFill>
                  <a:srgbClr val="7030A0"/>
                </a:solidFill>
              </a:rPr>
              <a:t>：</a:t>
            </a:r>
            <a:endParaRPr lang="en-US" altLang="zh-TW" b="1" dirty="0" smtClean="0">
              <a:solidFill>
                <a:srgbClr val="7030A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挑選發展人均所得高我們一倍的國家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挑出其關鍵和中堅產業，並分析其比較優勢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改造本國對應產業的比較優勢，迎頭趕上</a:t>
            </a:r>
            <a:r>
              <a:rPr lang="zh-TW" altLang="en-US" b="1" dirty="0" smtClean="0">
                <a:solidFill>
                  <a:srgbClr val="7030A0"/>
                </a:solidFill>
              </a:rPr>
              <a:t>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60</a:t>
            </a:fld>
            <a:endParaRPr lang="en-US" altLang="zh-TW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628800"/>
            <a:ext cx="8280920" cy="2592288"/>
          </a:xfrm>
        </p:spPr>
        <p:txBody>
          <a:bodyPr/>
          <a:lstStyle/>
          <a:p>
            <a:pPr marL="446088" indent="17463"/>
            <a:r>
              <a:rPr lang="zh-TW" altLang="en-US" sz="9600" dirty="0" smtClean="0">
                <a:solidFill>
                  <a:srgbClr val="FF0000"/>
                </a:solidFill>
                <a:latin typeface="+mn-lt"/>
                <a:ea typeface="標楷體" pitchFamily="65" charset="-120"/>
              </a:rPr>
              <a:t>謝謝！</a:t>
            </a:r>
            <a:endParaRPr lang="zh-TW" altLang="zh-TW" sz="9600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4437112"/>
            <a:ext cx="6624736" cy="1800200"/>
          </a:xfrm>
        </p:spPr>
        <p:txBody>
          <a:bodyPr/>
          <a:lstStyle/>
          <a:p>
            <a:r>
              <a:rPr lang="zh-TW" altLang="zh-TW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黃春興</a:t>
            </a:r>
            <a:r>
              <a:rPr lang="zh-TW" altLang="en-US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  <a:hlinkClick r:id="rId2"/>
              </a:rPr>
              <a:t>cshwang@mx.nthu.edu.tw</a:t>
            </a:r>
            <a:endParaRPr lang="en-US" altLang="zh-TW" sz="2400" b="1" dirty="0" smtClean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http://mx.nthu.edu.tw/~cshwang</a:t>
            </a:r>
            <a:endParaRPr lang="zh-TW" altLang="zh-TW" sz="2400" b="1" dirty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CD1680D-2EAE-47AB-9917-EC497C6390DE}" type="slidenum">
              <a:rPr lang="en-US" altLang="zh-TW" smtClean="0"/>
              <a:pPr/>
              <a:t>61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01.4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經濟學就是社會科學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笑臉 3"/>
          <p:cNvSpPr/>
          <p:nvPr/>
        </p:nvSpPr>
        <p:spPr>
          <a:xfrm>
            <a:off x="4572000" y="3212976"/>
            <a:ext cx="1224136" cy="1080120"/>
          </a:xfrm>
          <a:prstGeom prst="smileyFac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5" name="心形 4"/>
          <p:cNvSpPr/>
          <p:nvPr/>
        </p:nvSpPr>
        <p:spPr>
          <a:xfrm>
            <a:off x="4427984" y="5301208"/>
            <a:ext cx="1656184" cy="1080120"/>
          </a:xfrm>
          <a:prstGeom prst="hear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kern="0" dirty="0" smtClean="0">
                <a:solidFill>
                  <a:srgbClr val="7030A0"/>
                </a:solidFill>
                <a:cs typeface="+mj-cs"/>
              </a:rPr>
              <a:t>內心</a:t>
            </a:r>
            <a:endParaRPr lang="en-US" altLang="zh-TW" sz="2400" b="1" kern="0" dirty="0" smtClean="0">
              <a:solidFill>
                <a:srgbClr val="7030A0"/>
              </a:solidFill>
              <a:cs typeface="+mj-cs"/>
            </a:endParaRPr>
          </a:p>
          <a:p>
            <a:pPr algn="ctr"/>
            <a:r>
              <a:rPr lang="zh-TW" altLang="en-US" sz="2400" b="1" kern="0" dirty="0" smtClean="0">
                <a:solidFill>
                  <a:srgbClr val="7030A0"/>
                </a:solidFill>
                <a:cs typeface="+mj-cs"/>
              </a:rPr>
              <a:t>世界</a:t>
            </a:r>
            <a:endParaRPr lang="zh-TW" altLang="en-US" sz="2400" dirty="0"/>
          </a:p>
        </p:txBody>
      </p:sp>
      <p:sp>
        <p:nvSpPr>
          <p:cNvPr id="7" name="雲朵形 6"/>
          <p:cNvSpPr/>
          <p:nvPr/>
        </p:nvSpPr>
        <p:spPr>
          <a:xfrm>
            <a:off x="4283968" y="1124744"/>
            <a:ext cx="1944216" cy="1152128"/>
          </a:xfrm>
          <a:prstGeom prst="cloud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rgbClr val="7030A0"/>
                </a:solidFill>
              </a:rPr>
              <a:t>宗教</a:t>
            </a:r>
            <a:endParaRPr lang="en-US" altLang="zh-TW" sz="2400" b="1" dirty="0" smtClean="0">
              <a:solidFill>
                <a:srgbClr val="7030A0"/>
              </a:solidFill>
            </a:endParaRPr>
          </a:p>
          <a:p>
            <a:pPr algn="ctr"/>
            <a:r>
              <a:rPr lang="zh-TW" altLang="en-US" sz="2400" b="1" dirty="0" smtClean="0">
                <a:solidFill>
                  <a:srgbClr val="7030A0"/>
                </a:solidFill>
              </a:rPr>
              <a:t>世界</a:t>
            </a:r>
            <a:endParaRPr lang="zh-TW" altLang="en-US" sz="2400" b="1" dirty="0">
              <a:solidFill>
                <a:srgbClr val="7030A0"/>
              </a:solidFill>
            </a:endParaRPr>
          </a:p>
        </p:txBody>
      </p:sp>
      <p:sp>
        <p:nvSpPr>
          <p:cNvPr id="9" name="全向箭號圖說文字 8"/>
          <p:cNvSpPr/>
          <p:nvPr/>
        </p:nvSpPr>
        <p:spPr>
          <a:xfrm>
            <a:off x="971600" y="2564904"/>
            <a:ext cx="2520280" cy="2232248"/>
          </a:xfrm>
          <a:prstGeom prst="quadArrowCallout">
            <a:avLst/>
          </a:prstGeom>
          <a:solidFill>
            <a:schemeClr val="accent5">
              <a:lumMod val="25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zh-TW" sz="2400" b="1" kern="0" dirty="0" smtClean="0">
              <a:solidFill>
                <a:schemeClr val="bg1"/>
              </a:solidFill>
              <a:cs typeface="+mj-cs"/>
            </a:endParaRPr>
          </a:p>
          <a:p>
            <a:pPr lvl="0" algn="ctr"/>
            <a:r>
              <a:rPr lang="zh-TW" altLang="en-US" sz="2400" b="1" kern="0" dirty="0" smtClean="0">
                <a:solidFill>
                  <a:schemeClr val="bg1"/>
                </a:solidFill>
                <a:cs typeface="+mj-cs"/>
              </a:rPr>
              <a:t>現實</a:t>
            </a:r>
            <a:endParaRPr lang="en-US" altLang="zh-TW" sz="2400" b="1" kern="0" dirty="0" smtClean="0">
              <a:solidFill>
                <a:schemeClr val="bg1"/>
              </a:solidFill>
              <a:cs typeface="+mj-cs"/>
            </a:endParaRPr>
          </a:p>
          <a:p>
            <a:pPr lvl="0" algn="ctr"/>
            <a:r>
              <a:rPr lang="zh-TW" altLang="en-US" sz="2400" b="1" kern="0" dirty="0" smtClean="0">
                <a:solidFill>
                  <a:schemeClr val="bg1"/>
                </a:solidFill>
                <a:cs typeface="+mj-cs"/>
              </a:rPr>
              <a:t>社會</a:t>
            </a:r>
          </a:p>
          <a:p>
            <a:pPr algn="ctr"/>
            <a:endParaRPr lang="zh-TW" altLang="en-US" sz="2400" dirty="0">
              <a:solidFill>
                <a:schemeClr val="bg1"/>
              </a:solidFill>
            </a:endParaRPr>
          </a:p>
        </p:txBody>
      </p:sp>
      <p:sp>
        <p:nvSpPr>
          <p:cNvPr id="11" name="立方體 10"/>
          <p:cNvSpPr/>
          <p:nvPr/>
        </p:nvSpPr>
        <p:spPr>
          <a:xfrm>
            <a:off x="7092280" y="2924944"/>
            <a:ext cx="1512168" cy="1440160"/>
          </a:xfrm>
          <a:prstGeom prst="cub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kern="0" dirty="0" smtClean="0">
                <a:solidFill>
                  <a:srgbClr val="7030A0"/>
                </a:solidFill>
                <a:cs typeface="+mj-cs"/>
              </a:rPr>
              <a:t>自然</a:t>
            </a:r>
            <a:endParaRPr lang="en-US" altLang="zh-TW" sz="2400" b="1" kern="0" dirty="0" smtClean="0">
              <a:solidFill>
                <a:srgbClr val="7030A0"/>
              </a:solidFill>
              <a:cs typeface="+mj-cs"/>
            </a:endParaRPr>
          </a:p>
        </p:txBody>
      </p:sp>
      <p:sp>
        <p:nvSpPr>
          <p:cNvPr id="10" name="向右箭號 9"/>
          <p:cNvSpPr/>
          <p:nvPr/>
        </p:nvSpPr>
        <p:spPr>
          <a:xfrm>
            <a:off x="6012160" y="3284984"/>
            <a:ext cx="792088" cy="792088"/>
          </a:xfrm>
          <a:prstGeom prst="stripedRigh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向右箭號 11"/>
          <p:cNvSpPr/>
          <p:nvPr/>
        </p:nvSpPr>
        <p:spPr>
          <a:xfrm rot="16200000">
            <a:off x="4752020" y="2312876"/>
            <a:ext cx="864096" cy="792088"/>
          </a:xfrm>
          <a:prstGeom prst="stripedRigh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向右箭號 12"/>
          <p:cNvSpPr/>
          <p:nvPr/>
        </p:nvSpPr>
        <p:spPr>
          <a:xfrm rot="5400000">
            <a:off x="4932040" y="4437112"/>
            <a:ext cx="720080" cy="720080"/>
          </a:xfrm>
          <a:prstGeom prst="stripedRigh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向右箭號 13"/>
          <p:cNvSpPr/>
          <p:nvPr/>
        </p:nvSpPr>
        <p:spPr>
          <a:xfrm rot="10800000">
            <a:off x="3563888" y="3356992"/>
            <a:ext cx="864096" cy="671238"/>
          </a:xfrm>
          <a:prstGeom prst="stripedRigh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投影片編號版面配置區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7</a:t>
            </a:fld>
            <a:endParaRPr lang="en-US" altLang="zh-TW" dirty="0"/>
          </a:p>
        </p:txBody>
      </p:sp>
      <p:sp>
        <p:nvSpPr>
          <p:cNvPr id="18" name="橢圓 17"/>
          <p:cNvSpPr/>
          <p:nvPr/>
        </p:nvSpPr>
        <p:spPr>
          <a:xfrm>
            <a:off x="539552" y="2060848"/>
            <a:ext cx="5400600" cy="3240360"/>
          </a:xfrm>
          <a:prstGeom prst="ellipse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1547664" y="1628800"/>
            <a:ext cx="1723550" cy="70788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zh-TW" altLang="en-US" sz="4000" b="1" kern="0" dirty="0" smtClean="0">
                <a:solidFill>
                  <a:srgbClr val="FF0000"/>
                </a:solidFill>
                <a:latin typeface="Arial"/>
                <a:ea typeface="新細明體"/>
              </a:rPr>
              <a:t>經濟學</a:t>
            </a:r>
            <a:endParaRPr lang="en-US" altLang="zh-TW" sz="4000" b="1" kern="0" dirty="0" smtClean="0">
              <a:solidFill>
                <a:srgbClr val="FF0000"/>
              </a:solidFill>
              <a:latin typeface="Arial"/>
              <a:ea typeface="新細明體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01.5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改造社會？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卡謬曾說：「每個世代的內心都懷抱著改造世界的理想，</a:t>
            </a:r>
            <a:r>
              <a:rPr lang="en-US" altLang="zh-TW" dirty="0" smtClean="0"/>
              <a:t>...</a:t>
            </a:r>
            <a:r>
              <a:rPr lang="zh-TW" altLang="zh-TW" dirty="0" smtClean="0"/>
              <a:t>要阻止這個世界的土崩瓦解。」</a:t>
            </a:r>
            <a:endParaRPr lang="en-US" altLang="zh-TW" dirty="0" smtClean="0"/>
          </a:p>
          <a:p>
            <a:r>
              <a:rPr lang="zh-TW" altLang="en-US" dirty="0" smtClean="0"/>
              <a:t>科學，是為了改變世界；社會科學亦然。</a:t>
            </a:r>
            <a:endParaRPr lang="en-US" altLang="zh-TW" dirty="0" smtClean="0"/>
          </a:p>
          <a:p>
            <a:r>
              <a:rPr lang="zh-TW" altLang="en-US" dirty="0" smtClean="0"/>
              <a:t>問題是：從何去改變？</a:t>
            </a:r>
            <a:endParaRPr lang="en-US" altLang="zh-TW" dirty="0" smtClean="0"/>
          </a:p>
          <a:p>
            <a:pPr lvl="2" indent="-611188">
              <a:buFont typeface="+mj-lt"/>
              <a:buAutoNum type="arabicPeriod"/>
            </a:pPr>
            <a:r>
              <a:rPr lang="zh-TW" altLang="en-US" sz="2800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社會運動：</a:t>
            </a:r>
            <a:r>
              <a:rPr lang="zh-TW" altLang="en-US" sz="2800" dirty="0" smtClean="0"/>
              <a:t>改變現實社會的特質</a:t>
            </a:r>
            <a:endParaRPr lang="en-US" altLang="zh-TW" sz="2800" dirty="0" smtClean="0"/>
          </a:p>
          <a:p>
            <a:pPr lvl="2" indent="-611188">
              <a:buFont typeface="+mj-lt"/>
              <a:buAutoNum type="arabicPeriod"/>
            </a:pPr>
            <a:r>
              <a:rPr lang="zh-TW" altLang="en-US" sz="2800" kern="100" dirty="0" smtClean="0">
                <a:solidFill>
                  <a:srgbClr val="000000"/>
                </a:solidFill>
                <a:latin typeface="Calibri"/>
                <a:cs typeface="Times New Roman"/>
              </a:rPr>
              <a:t>政治運動：</a:t>
            </a:r>
            <a:r>
              <a:rPr lang="zh-TW" altLang="en-US" sz="2800" dirty="0" smtClean="0"/>
              <a:t>把理想特質強加給社會</a:t>
            </a:r>
            <a:endParaRPr lang="en-US" altLang="zh-TW" sz="2800" dirty="0" smtClean="0"/>
          </a:p>
          <a:p>
            <a:pPr lvl="2" indent="-611188">
              <a:buFont typeface="+mj-lt"/>
              <a:buAutoNum type="arabicPeriod"/>
            </a:pPr>
            <a:r>
              <a:rPr lang="zh-TW" altLang="en-US" sz="2800" dirty="0" smtClean="0">
                <a:solidFill>
                  <a:srgbClr val="FF0000"/>
                </a:solidFill>
              </a:rPr>
              <a:t>經濟學：善用現實社會的特質去發展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772816"/>
            <a:ext cx="9144000" cy="1340768"/>
          </a:xfrm>
        </p:spPr>
        <p:txBody>
          <a:bodyPr/>
          <a:lstStyle/>
          <a:p>
            <a:r>
              <a:rPr lang="en-US" altLang="zh-TW" b="1" dirty="0" smtClean="0"/>
              <a:t>02.  </a:t>
            </a:r>
            <a:r>
              <a:rPr lang="zh-TW" altLang="en-US" b="1" dirty="0" smtClean="0"/>
              <a:t>經濟學的內容</a:t>
            </a:r>
            <a:endParaRPr lang="zh-TW" altLang="en-US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79712" y="3212976"/>
            <a:ext cx="5760640" cy="2304256"/>
          </a:xfrm>
        </p:spPr>
        <p:txBody>
          <a:bodyPr/>
          <a:lstStyle/>
          <a:p>
            <a:pPr marL="4763" indent="17463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完整的經濟學必須涵蓋傳統的四項理論，以及新的轉型理論。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4726" cy="9807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9</a:t>
            </a:fld>
            <a:endParaRPr lang="en-US" altLang="zh-TW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01127104">
  <a:themeElements>
    <a:clrScheme name="K12_13 13">
      <a:dk1>
        <a:srgbClr val="000000"/>
      </a:dk1>
      <a:lt1>
        <a:srgbClr val="FFFFFF"/>
      </a:lt1>
      <a:dk2>
        <a:srgbClr val="FF33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12_13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12_1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3">
        <a:dk1>
          <a:srgbClr val="000000"/>
        </a:dk1>
        <a:lt1>
          <a:srgbClr val="FFFFFF"/>
        </a:lt1>
        <a:dk2>
          <a:srgbClr val="FF33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1443</TotalTime>
  <Words>3592</Words>
  <Application>Microsoft Office PowerPoint</Application>
  <PresentationFormat>如螢幕大小 (4:3)</PresentationFormat>
  <Paragraphs>443</Paragraphs>
  <Slides>61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61</vt:i4>
      </vt:variant>
    </vt:vector>
  </HeadingPairs>
  <TitlesOfParts>
    <vt:vector size="62" baseType="lpstr">
      <vt:lpstr>01127104</vt:lpstr>
      <vt:lpstr>創造力與人性的經濟學傳承 （一）</vt:lpstr>
      <vt:lpstr>感謝江炯聰教授</vt:lpstr>
      <vt:lpstr>01.  題目    </vt:lpstr>
      <vt:lpstr>01.1  傳承</vt:lpstr>
      <vt:lpstr>01.2   傳承的經濟學</vt:lpstr>
      <vt:lpstr>01.3  現實社會的特質</vt:lpstr>
      <vt:lpstr> 01.4  經濟學就是社會科學</vt:lpstr>
      <vt:lpstr> 01.5  改造社會？</vt:lpstr>
      <vt:lpstr>02.  經濟學的內容</vt:lpstr>
      <vt:lpstr>02.1  四個理論</vt:lpstr>
      <vt:lpstr>02.2  交換論 </vt:lpstr>
      <vt:lpstr>02.3  成長論</vt:lpstr>
      <vt:lpstr>02.4  秩序論</vt:lpstr>
      <vt:lpstr>02.5  文明論</vt:lpstr>
      <vt:lpstr>02.6  文明要素的挑選</vt:lpstr>
      <vt:lpstr>02.7  第五個理論</vt:lpstr>
      <vt:lpstr>02.7  四次演講題目</vt:lpstr>
      <vt:lpstr>02.8  第一次演講內容</vt:lpstr>
      <vt:lpstr>03.  經濟學的起源</vt:lpstr>
      <vt:lpstr>03.1  蘇格蘭啟蒙問題</vt:lpstr>
      <vt:lpstr>03.2   西方的文明基本問題</vt:lpstr>
      <vt:lpstr>03.3  對照：中國的文明基本問題</vt:lpstr>
      <vt:lpstr>03.4  中國問題的缺失</vt:lpstr>
      <vt:lpstr>03.5  探討文明的學問</vt:lpstr>
      <vt:lpstr>03.6  台灣的徬徨</vt:lpstr>
      <vt:lpstr>03.7  台灣的選擇</vt:lpstr>
      <vt:lpstr>04.  Adam Smith 的傳承</vt:lpstr>
      <vt:lpstr>04.1  A. Smith 的問題</vt:lpstr>
      <vt:lpstr>04.2  A. Smith 對人的假設</vt:lpstr>
      <vt:lpstr>04.3  人性</vt:lpstr>
      <vt:lpstr>04.4  人的行為傾向</vt:lpstr>
      <vt:lpstr>04.5  J. B. Says 賽伊</vt:lpstr>
      <vt:lpstr>04.6  賽伊的企業家</vt:lpstr>
      <vt:lpstr>04.7 被誤解的賽依法則</vt:lpstr>
      <vt:lpstr>05.  奧地利學派的傳承</vt:lpstr>
      <vt:lpstr>05.1  Menger 孟格 </vt:lpstr>
      <vt:lpstr>05.2  主觀的個人</vt:lpstr>
      <vt:lpstr>05.3  方法論的主觀主義</vt:lpstr>
      <vt:lpstr>05.4  方法論的個人主義</vt:lpstr>
      <vt:lpstr>05.5   L. Mises 米塞斯</vt:lpstr>
      <vt:lpstr>05.6  行動人參與社會的前提</vt:lpstr>
      <vt:lpstr>05.7  F. A. Hayek 海耶克</vt:lpstr>
      <vt:lpstr>05.8  J. M. Buchanan 布坎南</vt:lpstr>
      <vt:lpstr>06.  價格與價值</vt:lpstr>
      <vt:lpstr>06.1  主觀價值與主觀標準</vt:lpstr>
      <vt:lpstr>06.2  主觀與客觀的交會</vt:lpstr>
      <vt:lpstr>06.3  價格是共同決定的</vt:lpstr>
      <vt:lpstr>06.4  純粹客觀標準的濫用</vt:lpstr>
      <vt:lpstr>06.5  成本訂價理論的基本問題</vt:lpstr>
      <vt:lpstr>06.6  純粹主觀價值的濫用</vt:lpstr>
      <vt:lpstr>06.7  水與鑽石的矛盾之解決</vt:lpstr>
      <vt:lpstr>06.8  為何文人常反對資本主義</vt:lpstr>
      <vt:lpstr>07.  一些被簡化的經濟學概念</vt:lpstr>
      <vt:lpstr>07.1  資源有限</vt:lpstr>
      <vt:lpstr>07.2  效率</vt:lpstr>
      <vt:lpstr>07.3  極大化行為</vt:lpstr>
      <vt:lpstr>07.4  分工 </vt:lpstr>
      <vt:lpstr>07.5  分工的背後</vt:lpstr>
      <vt:lpstr>07.6  對分工曲解</vt:lpstr>
      <vt:lpstr>07.7  比較優勢戰略</vt:lpstr>
      <vt:lpstr>謝謝！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HCS</dc:creator>
  <cp:lastModifiedBy>HCS</cp:lastModifiedBy>
  <cp:revision>279</cp:revision>
  <dcterms:created xsi:type="dcterms:W3CDTF">2014-11-28T08:06:00Z</dcterms:created>
  <dcterms:modified xsi:type="dcterms:W3CDTF">2015-01-01T23:33:44Z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TC011271041028</vt:lpwstr>
  </property>
</Properties>
</file>